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3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 object 16"/>
          <p:cNvSpPr/>
          <p:nvPr/>
        </p:nvSpPr>
        <p:spPr>
          <a:xfrm>
            <a:off x="4166096" y="9801534"/>
            <a:ext cx="2187311" cy="895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5104" y="0"/>
                </a:lnTo>
                <a:lnTo>
                  <a:pt x="1649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6AB6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bg object 17"/>
          <p:cNvSpPr/>
          <p:nvPr/>
        </p:nvSpPr>
        <p:spPr>
          <a:xfrm>
            <a:off x="5258656" y="7844635"/>
            <a:ext cx="2304194" cy="2851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259" y="21600"/>
                </a:lnTo>
                <a:lnTo>
                  <a:pt x="3645" y="12348"/>
                </a:lnTo>
                <a:lnTo>
                  <a:pt x="0" y="7258"/>
                </a:lnTo>
                <a:lnTo>
                  <a:pt x="5198" y="0"/>
                </a:lnTo>
                <a:lnTo>
                  <a:pt x="16451" y="0"/>
                </a:lnTo>
                <a:lnTo>
                  <a:pt x="19774" y="4640"/>
                </a:lnTo>
                <a:lnTo>
                  <a:pt x="19777" y="4640"/>
                </a:lnTo>
                <a:lnTo>
                  <a:pt x="21600" y="7189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5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bg object 18"/>
          <p:cNvSpPr/>
          <p:nvPr/>
        </p:nvSpPr>
        <p:spPr>
          <a:xfrm>
            <a:off x="5428827" y="5935348"/>
            <a:ext cx="2134023" cy="199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27" y="21600"/>
                </a:moveTo>
                <a:lnTo>
                  <a:pt x="5849" y="21600"/>
                </a:lnTo>
                <a:lnTo>
                  <a:pt x="0" y="10812"/>
                </a:lnTo>
                <a:lnTo>
                  <a:pt x="5850" y="0"/>
                </a:lnTo>
                <a:lnTo>
                  <a:pt x="17526" y="0"/>
                </a:lnTo>
                <a:lnTo>
                  <a:pt x="21600" y="7530"/>
                </a:lnTo>
                <a:lnTo>
                  <a:pt x="21600" y="14087"/>
                </a:lnTo>
                <a:lnTo>
                  <a:pt x="17527" y="21600"/>
                </a:lnTo>
                <a:close/>
              </a:path>
            </a:pathLst>
          </a:custGeom>
          <a:solidFill>
            <a:srgbClr val="C6AB6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bg object 19"/>
          <p:cNvSpPr/>
          <p:nvPr/>
        </p:nvSpPr>
        <p:spPr>
          <a:xfrm>
            <a:off x="6582439" y="3978449"/>
            <a:ext cx="980411" cy="265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8567" y="13266"/>
                </a:lnTo>
                <a:lnTo>
                  <a:pt x="0" y="7797"/>
                </a:lnTo>
                <a:lnTo>
                  <a:pt x="12218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5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bg object 20"/>
          <p:cNvSpPr/>
          <p:nvPr/>
        </p:nvSpPr>
        <p:spPr>
          <a:xfrm>
            <a:off x="6576631" y="1970277"/>
            <a:ext cx="986218" cy="2004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637" y="21600"/>
                </a:lnTo>
                <a:lnTo>
                  <a:pt x="0" y="10850"/>
                </a:lnTo>
                <a:lnTo>
                  <a:pt x="12728" y="0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6AB6D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" name="bg object 21" descr="bg object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966" y="10023657"/>
            <a:ext cx="238292" cy="20661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g object 22"/>
          <p:cNvSpPr/>
          <p:nvPr/>
        </p:nvSpPr>
        <p:spPr>
          <a:xfrm>
            <a:off x="704999" y="9822191"/>
            <a:ext cx="357327" cy="408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9" y="21600"/>
                </a:moveTo>
                <a:lnTo>
                  <a:pt x="10800" y="21600"/>
                </a:lnTo>
                <a:lnTo>
                  <a:pt x="4932" y="12684"/>
                </a:lnTo>
                <a:lnTo>
                  <a:pt x="2426" y="8878"/>
                </a:lnTo>
                <a:lnTo>
                  <a:pt x="0" y="5201"/>
                </a:lnTo>
                <a:lnTo>
                  <a:pt x="3432" y="0"/>
                </a:lnTo>
                <a:lnTo>
                  <a:pt x="10973" y="0"/>
                </a:lnTo>
                <a:lnTo>
                  <a:pt x="13157" y="3310"/>
                </a:lnTo>
                <a:lnTo>
                  <a:pt x="18004" y="10664"/>
                </a:lnTo>
                <a:lnTo>
                  <a:pt x="19336" y="12684"/>
                </a:lnTo>
                <a:lnTo>
                  <a:pt x="21600" y="16138"/>
                </a:lnTo>
                <a:lnTo>
                  <a:pt x="18009" y="21600"/>
                </a:lnTo>
                <a:close/>
              </a:path>
            </a:pathLst>
          </a:cu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bg object 23"/>
          <p:cNvSpPr/>
          <p:nvPr/>
        </p:nvSpPr>
        <p:spPr>
          <a:xfrm>
            <a:off x="943292" y="9822191"/>
            <a:ext cx="357326" cy="408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96" y="21600"/>
                </a:moveTo>
                <a:lnTo>
                  <a:pt x="10800" y="21600"/>
                </a:lnTo>
                <a:lnTo>
                  <a:pt x="7195" y="16138"/>
                </a:lnTo>
                <a:lnTo>
                  <a:pt x="7206" y="16121"/>
                </a:lnTo>
                <a:lnTo>
                  <a:pt x="3607" y="10664"/>
                </a:lnTo>
                <a:lnTo>
                  <a:pt x="0" y="5201"/>
                </a:lnTo>
                <a:lnTo>
                  <a:pt x="3432" y="0"/>
                </a:lnTo>
                <a:lnTo>
                  <a:pt x="10973" y="0"/>
                </a:lnTo>
                <a:lnTo>
                  <a:pt x="12983" y="3047"/>
                </a:lnTo>
                <a:lnTo>
                  <a:pt x="13003" y="3047"/>
                </a:lnTo>
                <a:lnTo>
                  <a:pt x="19161" y="12414"/>
                </a:lnTo>
                <a:lnTo>
                  <a:pt x="19151" y="12419"/>
                </a:lnTo>
                <a:lnTo>
                  <a:pt x="21600" y="16138"/>
                </a:lnTo>
                <a:lnTo>
                  <a:pt x="17996" y="21600"/>
                </a:lnTo>
                <a:close/>
              </a:path>
            </a:pathLst>
          </a:custGeom>
          <a:solidFill>
            <a:srgbClr val="005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2" name="bg object 24"/>
          <p:cNvGrpSpPr/>
          <p:nvPr/>
        </p:nvGrpSpPr>
        <p:grpSpPr>
          <a:xfrm>
            <a:off x="583906" y="852378"/>
            <a:ext cx="1085506" cy="790018"/>
            <a:chOff x="0" y="0"/>
            <a:chExt cx="1085504" cy="790016"/>
          </a:xfrm>
        </p:grpSpPr>
        <p:sp>
          <p:nvSpPr>
            <p:cNvPr id="20" name="Shape"/>
            <p:cNvSpPr/>
            <p:nvPr/>
          </p:nvSpPr>
          <p:spPr>
            <a:xfrm>
              <a:off x="0" y="0"/>
              <a:ext cx="850189" cy="7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149" y="20967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875" y="32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819" y="21082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hape"/>
            <p:cNvSpPr/>
            <p:nvPr/>
          </p:nvSpPr>
          <p:spPr>
            <a:xfrm>
              <a:off x="631277" y="0"/>
              <a:ext cx="454228" cy="78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1872" y="12366"/>
                  </a:lnTo>
                  <a:lnTo>
                    <a:pt x="12078" y="12192"/>
                  </a:lnTo>
                  <a:lnTo>
                    <a:pt x="12714" y="11215"/>
                  </a:lnTo>
                  <a:lnTo>
                    <a:pt x="12772" y="10797"/>
                  </a:lnTo>
                  <a:lnTo>
                    <a:pt x="12758" y="10586"/>
                  </a:lnTo>
                  <a:lnTo>
                    <a:pt x="12259" y="9583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913" y="21087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3" name="bg object 25" descr="bg object 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2834" y="4262568"/>
            <a:ext cx="2116326" cy="1258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bg object 26" descr="bg object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0325" y="1991069"/>
            <a:ext cx="2163991" cy="173500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850266" y="619346"/>
            <a:ext cx="3862316" cy="1283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34426" y="5991859"/>
            <a:ext cx="5293997" cy="26749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2151457" y="1160006"/>
            <a:ext cx="3259935" cy="4368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702423" y="2679338"/>
            <a:ext cx="6234430" cy="7080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2151457" y="1160006"/>
            <a:ext cx="3259935" cy="4368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xfrm>
            <a:off x="702423" y="2679338"/>
            <a:ext cx="6234430" cy="7080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2151457" y="1160006"/>
            <a:ext cx="3259935" cy="4368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4516" y="2945036"/>
            <a:ext cx="3230880" cy="6127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2151457" y="1160006"/>
            <a:ext cx="3259935" cy="4368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4516" y="2945036"/>
            <a:ext cx="3230880" cy="6127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2151457" y="1160006"/>
            <a:ext cx="3259935" cy="4368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7825" y="428231"/>
            <a:ext cx="6800850" cy="206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377825" y="2495126"/>
            <a:ext cx="6800850" cy="819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40281" y="9950767"/>
            <a:ext cx="244427" cy="2416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2146237" y="2426465"/>
            <a:ext cx="5416613" cy="5910458"/>
          </a:xfrm>
          <a:prstGeom prst="rect">
            <a:avLst/>
          </a:prstGeom>
          <a:solidFill>
            <a:srgbClr val="0040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7" name="object 3"/>
          <p:cNvGrpSpPr/>
          <p:nvPr/>
        </p:nvGrpSpPr>
        <p:grpSpPr>
          <a:xfrm>
            <a:off x="0" y="-1"/>
            <a:ext cx="7249508" cy="5524744"/>
            <a:chOff x="0" y="0"/>
            <a:chExt cx="7249507" cy="5524743"/>
          </a:xfrm>
        </p:grpSpPr>
        <p:pic>
          <p:nvPicPr>
            <p:cNvPr id="95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78905" y="798445"/>
              <a:ext cx="2870603" cy="770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" name="object 5"/>
            <p:cNvSpPr/>
            <p:nvPr/>
          </p:nvSpPr>
          <p:spPr>
            <a:xfrm>
              <a:off x="0" y="-1"/>
              <a:ext cx="4753266" cy="552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5253" y="0"/>
                  </a:lnTo>
                  <a:lnTo>
                    <a:pt x="21600" y="9458"/>
                  </a:lnTo>
                  <a:lnTo>
                    <a:pt x="21600" y="9515"/>
                  </a:lnTo>
                  <a:lnTo>
                    <a:pt x="1349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8" name="object 6"/>
          <p:cNvSpPr txBox="1"/>
          <p:nvPr/>
        </p:nvSpPr>
        <p:spPr>
          <a:xfrm>
            <a:off x="3072738" y="4955301"/>
            <a:ext cx="470810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3025" indent="80644" algn="ctr">
              <a:spcBef>
                <a:spcPts val="1800"/>
              </a:spcBef>
              <a:defRPr sz="2000" i="1" spc="35">
                <a:solidFill>
                  <a:srgbClr val="FAFE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300" spc="40"/>
              <a:t>WAQF</a:t>
            </a:r>
            <a:r>
              <a:rPr sz="2300" spc="115"/>
              <a:t> </a:t>
            </a:r>
            <a:r>
              <a:rPr sz="2300" spc="142"/>
              <a:t>EMBEDDED</a:t>
            </a:r>
            <a:r>
              <a:rPr sz="2300" spc="121"/>
              <a:t> </a:t>
            </a:r>
            <a:r>
              <a:rPr sz="2300" spc="94"/>
              <a:t>ECONOMY</a:t>
            </a:r>
            <a:r>
              <a:rPr spc="-582"/>
              <a:t>   </a:t>
            </a:r>
          </a:p>
          <a:p>
            <a:pPr marR="73025" indent="80644" algn="ctr">
              <a:spcBef>
                <a:spcPts val="1800"/>
              </a:spcBef>
              <a:defRPr sz="2000" i="1" spc="35">
                <a:solidFill>
                  <a:srgbClr val="FAFE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pc="105"/>
              <a:t>BY BANKWAQF </a:t>
            </a:r>
            <a:r>
              <a:rPr spc="94"/>
              <a:t>INTERNATIONAL</a:t>
            </a:r>
          </a:p>
        </p:txBody>
      </p:sp>
      <p:grpSp>
        <p:nvGrpSpPr>
          <p:cNvPr id="101" name="object 7"/>
          <p:cNvGrpSpPr/>
          <p:nvPr/>
        </p:nvGrpSpPr>
        <p:grpSpPr>
          <a:xfrm>
            <a:off x="1270" y="5527675"/>
            <a:ext cx="7320109" cy="5171831"/>
            <a:chOff x="0" y="0"/>
            <a:chExt cx="7320108" cy="5171830"/>
          </a:xfrm>
        </p:grpSpPr>
        <p:pic>
          <p:nvPicPr>
            <p:cNvPr id="99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71670" cy="5171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object 9" descr="object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78890" y="3479975"/>
              <a:ext cx="3241219" cy="1286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" name="object 11"/>
          <p:cNvSpPr txBox="1"/>
          <p:nvPr/>
        </p:nvSpPr>
        <p:spPr>
          <a:xfrm>
            <a:off x="190287" y="2010186"/>
            <a:ext cx="4064001" cy="77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7699"/>
              </a:lnSpc>
              <a:defRPr sz="2400" i="1" spc="7">
                <a:solidFill>
                  <a:srgbClr val="FAFE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</a:t>
            </a:r>
            <a:r>
              <a:rPr spc="-14"/>
              <a:t> </a:t>
            </a:r>
            <a:r>
              <a:rPr spc="91"/>
              <a:t>AS</a:t>
            </a:r>
            <a:r>
              <a:rPr spc="-7"/>
              <a:t> SOCIAL CAPITAL EMPOWERMENT FUNDS</a:t>
            </a:r>
          </a:p>
        </p:txBody>
      </p:sp>
      <p:pic>
        <p:nvPicPr>
          <p:cNvPr id="103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0545" y="3444875"/>
            <a:ext cx="3076705" cy="118492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bject 11"/>
          <p:cNvSpPr txBox="1"/>
          <p:nvPr/>
        </p:nvSpPr>
        <p:spPr>
          <a:xfrm>
            <a:off x="193658" y="3413330"/>
            <a:ext cx="3312834" cy="77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7699"/>
              </a:lnSpc>
              <a:defRPr sz="2400" i="1" spc="7">
                <a:solidFill>
                  <a:srgbClr val="FAFE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ISTANBUL</a:t>
            </a:r>
          </a:p>
          <a:p>
            <a:pPr marR="5080" indent="12700">
              <a:lnSpc>
                <a:spcPct val="117699"/>
              </a:lnSpc>
              <a:defRPr sz="2400" i="1" spc="7">
                <a:solidFill>
                  <a:srgbClr val="FAFE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10TH NOVEMBER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699" y="8443152"/>
            <a:ext cx="4275928" cy="114600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object 3"/>
          <p:cNvSpPr/>
          <p:nvPr/>
        </p:nvSpPr>
        <p:spPr>
          <a:xfrm>
            <a:off x="1472423" y="590858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9" name="object 4"/>
          <p:cNvGrpSpPr/>
          <p:nvPr/>
        </p:nvGrpSpPr>
        <p:grpSpPr>
          <a:xfrm>
            <a:off x="397599" y="403346"/>
            <a:ext cx="714651" cy="408085"/>
            <a:chOff x="0" y="0"/>
            <a:chExt cx="714650" cy="408084"/>
          </a:xfrm>
        </p:grpSpPr>
        <p:pic>
          <p:nvPicPr>
            <p:cNvPr id="236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1467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object 6"/>
            <p:cNvSpPr/>
            <p:nvPr/>
          </p:nvSpPr>
          <p:spPr>
            <a:xfrm>
              <a:off x="119034" y="0"/>
              <a:ext cx="357326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object 7"/>
            <p:cNvSpPr/>
            <p:nvPr/>
          </p:nvSpPr>
          <p:spPr>
            <a:xfrm>
              <a:off x="357324" y="0"/>
              <a:ext cx="357327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40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125" y="1032585"/>
            <a:ext cx="6547316" cy="492935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object 9"/>
          <p:cNvSpPr txBox="1"/>
          <p:nvPr/>
        </p:nvSpPr>
        <p:spPr>
          <a:xfrm>
            <a:off x="1472423" y="7038340"/>
            <a:ext cx="5305426" cy="727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362075" marR="5080" indent="-1350010">
              <a:lnSpc>
                <a:spcPct val="116500"/>
              </a:lnSpc>
              <a:defRPr sz="2400" b="1" spc="-7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WAQF</a:t>
            </a:r>
            <a:r>
              <a:rPr spc="30"/>
              <a:t> </a:t>
            </a:r>
            <a:r>
              <a:t>EMBEDDED</a:t>
            </a:r>
            <a:r>
              <a:rPr spc="30"/>
              <a:t> </a:t>
            </a:r>
            <a:r>
              <a:rPr spc="25"/>
              <a:t>BUSINESS </a:t>
            </a:r>
            <a:r>
              <a:rPr spc="-720"/>
              <a:t> </a:t>
            </a:r>
            <a:r>
              <a:rPr spc="-110"/>
              <a:t>CERTIFIED</a:t>
            </a:r>
            <a:r>
              <a:rPr spc="35"/>
              <a:t> </a:t>
            </a:r>
            <a:r>
              <a:rPr spc="-110"/>
              <a:t>BY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bject 2"/>
          <p:cNvSpPr/>
          <p:nvPr/>
        </p:nvSpPr>
        <p:spPr>
          <a:xfrm>
            <a:off x="474251" y="3690201"/>
            <a:ext cx="4666867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56" name="object 3"/>
          <p:cNvGrpSpPr/>
          <p:nvPr/>
        </p:nvGrpSpPr>
        <p:grpSpPr>
          <a:xfrm>
            <a:off x="472192" y="1199769"/>
            <a:ext cx="7090658" cy="9496805"/>
            <a:chOff x="0" y="0"/>
            <a:chExt cx="7090657" cy="9496804"/>
          </a:xfrm>
        </p:grpSpPr>
        <p:sp>
          <p:nvSpPr>
            <p:cNvPr id="244" name="object 4"/>
            <p:cNvSpPr/>
            <p:nvPr/>
          </p:nvSpPr>
          <p:spPr>
            <a:xfrm>
              <a:off x="3693903" y="8601764"/>
              <a:ext cx="2187311" cy="89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5104" y="0"/>
                  </a:lnTo>
                  <a:lnTo>
                    <a:pt x="1649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object 5"/>
            <p:cNvSpPr/>
            <p:nvPr/>
          </p:nvSpPr>
          <p:spPr>
            <a:xfrm>
              <a:off x="4786463" y="6644864"/>
              <a:ext cx="2304194" cy="285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59" y="21600"/>
                  </a:lnTo>
                  <a:lnTo>
                    <a:pt x="3645" y="12348"/>
                  </a:lnTo>
                  <a:lnTo>
                    <a:pt x="0" y="7258"/>
                  </a:lnTo>
                  <a:lnTo>
                    <a:pt x="5198" y="0"/>
                  </a:lnTo>
                  <a:lnTo>
                    <a:pt x="16451" y="0"/>
                  </a:lnTo>
                  <a:lnTo>
                    <a:pt x="19774" y="4640"/>
                  </a:lnTo>
                  <a:lnTo>
                    <a:pt x="19777" y="4640"/>
                  </a:lnTo>
                  <a:lnTo>
                    <a:pt x="21600" y="718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object 6"/>
            <p:cNvSpPr/>
            <p:nvPr/>
          </p:nvSpPr>
          <p:spPr>
            <a:xfrm>
              <a:off x="4956635" y="4735572"/>
              <a:ext cx="2134023" cy="199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7" y="21600"/>
                  </a:moveTo>
                  <a:lnTo>
                    <a:pt x="5849" y="21600"/>
                  </a:lnTo>
                  <a:lnTo>
                    <a:pt x="0" y="10812"/>
                  </a:lnTo>
                  <a:lnTo>
                    <a:pt x="5850" y="0"/>
                  </a:lnTo>
                  <a:lnTo>
                    <a:pt x="17526" y="0"/>
                  </a:lnTo>
                  <a:lnTo>
                    <a:pt x="21600" y="7530"/>
                  </a:lnTo>
                  <a:lnTo>
                    <a:pt x="21600" y="14087"/>
                  </a:lnTo>
                  <a:lnTo>
                    <a:pt x="17527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object 7"/>
            <p:cNvSpPr/>
            <p:nvPr/>
          </p:nvSpPr>
          <p:spPr>
            <a:xfrm>
              <a:off x="6110246" y="2778673"/>
              <a:ext cx="980411" cy="265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567" y="13266"/>
                  </a:lnTo>
                  <a:lnTo>
                    <a:pt x="0" y="7797"/>
                  </a:lnTo>
                  <a:lnTo>
                    <a:pt x="122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object 8"/>
            <p:cNvSpPr/>
            <p:nvPr/>
          </p:nvSpPr>
          <p:spPr>
            <a:xfrm>
              <a:off x="2059" y="5146619"/>
              <a:ext cx="4666866" cy="81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7" y="21600"/>
                  </a:moveTo>
                  <a:lnTo>
                    <a:pt x="693" y="21600"/>
                  </a:lnTo>
                  <a:lnTo>
                    <a:pt x="474" y="21398"/>
                  </a:lnTo>
                  <a:lnTo>
                    <a:pt x="284" y="20835"/>
                  </a:lnTo>
                  <a:lnTo>
                    <a:pt x="134" y="19977"/>
                  </a:lnTo>
                  <a:lnTo>
                    <a:pt x="35" y="18891"/>
                  </a:lnTo>
                  <a:lnTo>
                    <a:pt x="0" y="17641"/>
                  </a:lnTo>
                  <a:lnTo>
                    <a:pt x="0" y="3959"/>
                  </a:lnTo>
                  <a:lnTo>
                    <a:pt x="35" y="2709"/>
                  </a:lnTo>
                  <a:lnTo>
                    <a:pt x="134" y="1623"/>
                  </a:lnTo>
                  <a:lnTo>
                    <a:pt x="284" y="765"/>
                  </a:lnTo>
                  <a:lnTo>
                    <a:pt x="474" y="202"/>
                  </a:lnTo>
                  <a:lnTo>
                    <a:pt x="693" y="0"/>
                  </a:lnTo>
                  <a:lnTo>
                    <a:pt x="20907" y="0"/>
                  </a:lnTo>
                  <a:lnTo>
                    <a:pt x="21126" y="202"/>
                  </a:lnTo>
                  <a:lnTo>
                    <a:pt x="21316" y="765"/>
                  </a:lnTo>
                  <a:lnTo>
                    <a:pt x="21466" y="1623"/>
                  </a:lnTo>
                  <a:lnTo>
                    <a:pt x="21565" y="2709"/>
                  </a:lnTo>
                  <a:lnTo>
                    <a:pt x="21600" y="3959"/>
                  </a:lnTo>
                  <a:lnTo>
                    <a:pt x="21600" y="17641"/>
                  </a:lnTo>
                  <a:lnTo>
                    <a:pt x="21565" y="18891"/>
                  </a:lnTo>
                  <a:lnTo>
                    <a:pt x="21466" y="19977"/>
                  </a:lnTo>
                  <a:lnTo>
                    <a:pt x="21316" y="20835"/>
                  </a:lnTo>
                  <a:lnTo>
                    <a:pt x="21126" y="21398"/>
                  </a:lnTo>
                  <a:lnTo>
                    <a:pt x="20907" y="21600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object 9"/>
            <p:cNvSpPr/>
            <p:nvPr/>
          </p:nvSpPr>
          <p:spPr>
            <a:xfrm>
              <a:off x="6104440" y="770507"/>
              <a:ext cx="986218" cy="200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637" y="21600"/>
                  </a:lnTo>
                  <a:lnTo>
                    <a:pt x="0" y="10850"/>
                  </a:lnTo>
                  <a:lnTo>
                    <a:pt x="1272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50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3774" y="9040066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object 11"/>
            <p:cNvSpPr/>
            <p:nvPr/>
          </p:nvSpPr>
          <p:spPr>
            <a:xfrm>
              <a:off x="232807" y="8838598"/>
              <a:ext cx="357326" cy="40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object 12"/>
            <p:cNvSpPr/>
            <p:nvPr/>
          </p:nvSpPr>
          <p:spPr>
            <a:xfrm>
              <a:off x="471099" y="8838598"/>
              <a:ext cx="357326" cy="40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55" name="object 13"/>
            <p:cNvGrpSpPr/>
            <p:nvPr/>
          </p:nvGrpSpPr>
          <p:grpSpPr>
            <a:xfrm>
              <a:off x="0" y="0"/>
              <a:ext cx="1085504" cy="790017"/>
              <a:chOff x="0" y="0"/>
              <a:chExt cx="1085503" cy="790016"/>
            </a:xfrm>
          </p:grpSpPr>
          <p:sp>
            <p:nvSpPr>
              <p:cNvPr id="253" name="Shape"/>
              <p:cNvSpPr/>
              <p:nvPr/>
            </p:nvSpPr>
            <p:spPr>
              <a:xfrm>
                <a:off x="0" y="0"/>
                <a:ext cx="850188" cy="79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21600"/>
                    </a:moveTo>
                    <a:lnTo>
                      <a:pt x="149" y="20967"/>
                    </a:lnTo>
                    <a:lnTo>
                      <a:pt x="0" y="1109"/>
                    </a:lnTo>
                    <a:lnTo>
                      <a:pt x="30" y="946"/>
                    </a:lnTo>
                    <a:lnTo>
                      <a:pt x="875" y="32"/>
                    </a:lnTo>
                    <a:lnTo>
                      <a:pt x="1026" y="0"/>
                    </a:lnTo>
                    <a:lnTo>
                      <a:pt x="14061" y="0"/>
                    </a:lnTo>
                    <a:lnTo>
                      <a:pt x="21443" y="10146"/>
                    </a:lnTo>
                    <a:lnTo>
                      <a:pt x="21600" y="10660"/>
                    </a:lnTo>
                    <a:lnTo>
                      <a:pt x="21600" y="10934"/>
                    </a:lnTo>
                    <a:lnTo>
                      <a:pt x="14819" y="21082"/>
                    </a:lnTo>
                    <a:lnTo>
                      <a:pt x="1026" y="21600"/>
                    </a:lnTo>
                    <a:close/>
                  </a:path>
                </a:pathLst>
              </a:custGeom>
              <a:solidFill>
                <a:srgbClr val="C6A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Shape"/>
              <p:cNvSpPr/>
              <p:nvPr/>
            </p:nvSpPr>
            <p:spPr>
              <a:xfrm>
                <a:off x="631276" y="0"/>
                <a:ext cx="454228" cy="789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41" y="21600"/>
                    </a:moveTo>
                    <a:lnTo>
                      <a:pt x="0" y="21600"/>
                    </a:lnTo>
                    <a:lnTo>
                      <a:pt x="11872" y="12366"/>
                    </a:lnTo>
                    <a:lnTo>
                      <a:pt x="12078" y="12192"/>
                    </a:lnTo>
                    <a:lnTo>
                      <a:pt x="12714" y="11215"/>
                    </a:lnTo>
                    <a:lnTo>
                      <a:pt x="12772" y="10797"/>
                    </a:lnTo>
                    <a:lnTo>
                      <a:pt x="12758" y="10586"/>
                    </a:lnTo>
                    <a:lnTo>
                      <a:pt x="12259" y="9583"/>
                    </a:lnTo>
                    <a:lnTo>
                      <a:pt x="0" y="0"/>
                    </a:lnTo>
                    <a:lnTo>
                      <a:pt x="7490" y="0"/>
                    </a:lnTo>
                    <a:lnTo>
                      <a:pt x="21306" y="10148"/>
                    </a:lnTo>
                    <a:lnTo>
                      <a:pt x="21600" y="10662"/>
                    </a:lnTo>
                    <a:lnTo>
                      <a:pt x="21600" y="10936"/>
                    </a:lnTo>
                    <a:lnTo>
                      <a:pt x="21563" y="11070"/>
                    </a:lnTo>
                    <a:lnTo>
                      <a:pt x="21414" y="11330"/>
                    </a:lnTo>
                    <a:lnTo>
                      <a:pt x="21306" y="11450"/>
                    </a:lnTo>
                    <a:lnTo>
                      <a:pt x="21165" y="11561"/>
                    </a:lnTo>
                    <a:lnTo>
                      <a:pt x="8913" y="21087"/>
                    </a:lnTo>
                    <a:lnTo>
                      <a:pt x="7490" y="21600"/>
                    </a:lnTo>
                    <a:lnTo>
                      <a:pt x="7141" y="21600"/>
                    </a:lnTo>
                    <a:close/>
                  </a:path>
                </a:pathLst>
              </a:custGeom>
              <a:solidFill>
                <a:srgbClr val="C6A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7" name="object 14"/>
          <p:cNvSpPr txBox="1">
            <a:spLocks noGrp="1"/>
          </p:cNvSpPr>
          <p:nvPr>
            <p:ph type="title"/>
          </p:nvPr>
        </p:nvSpPr>
        <p:spPr>
          <a:xfrm>
            <a:off x="1729607" y="1311394"/>
            <a:ext cx="4784091" cy="535306"/>
          </a:xfrm>
          <a:prstGeom prst="rect">
            <a:avLst/>
          </a:prstGeom>
        </p:spPr>
        <p:txBody>
          <a:bodyPr/>
          <a:lstStyle/>
          <a:p>
            <a:pPr indent="12700">
              <a:defRPr sz="3300" b="1" spc="-200"/>
            </a:pPr>
            <a:r>
              <a:t>WA</a:t>
            </a:r>
            <a:r>
              <a:rPr spc="-100"/>
              <a:t>Q</a:t>
            </a:r>
            <a:r>
              <a:t>A</a:t>
            </a:r>
            <a:r>
              <a:rPr spc="-400"/>
              <a:t>F</a:t>
            </a:r>
            <a:r>
              <a:t>A</a:t>
            </a:r>
            <a:r>
              <a:rPr spc="-300"/>
              <a:t> </a:t>
            </a:r>
            <a:r>
              <a:rPr spc="0"/>
              <a:t>I</a:t>
            </a:r>
            <a:r>
              <a:rPr spc="-100"/>
              <a:t>N</a:t>
            </a:r>
            <a:r>
              <a:rPr spc="-300"/>
              <a:t>T</a:t>
            </a:r>
            <a:r>
              <a:t>E</a:t>
            </a:r>
            <a:r>
              <a:rPr spc="0"/>
              <a:t>R</a:t>
            </a:r>
            <a:r>
              <a:rPr spc="-100"/>
              <a:t>N</a:t>
            </a:r>
            <a:r>
              <a:t>A</a:t>
            </a:r>
            <a:r>
              <a:rPr spc="-300"/>
              <a:t>T</a:t>
            </a:r>
            <a:r>
              <a:rPr spc="0"/>
              <a:t>I</a:t>
            </a:r>
            <a:r>
              <a:rPr spc="-100"/>
              <a:t>ON</a:t>
            </a:r>
            <a:r>
              <a:t>AL</a:t>
            </a:r>
          </a:p>
        </p:txBody>
      </p:sp>
      <p:sp>
        <p:nvSpPr>
          <p:cNvPr id="258" name="object 15"/>
          <p:cNvSpPr txBox="1"/>
          <p:nvPr/>
        </p:nvSpPr>
        <p:spPr>
          <a:xfrm>
            <a:off x="678272" y="1325738"/>
            <a:ext cx="28003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400" b="1" spc="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2</a:t>
            </a:r>
          </a:p>
        </p:txBody>
      </p:sp>
      <p:grpSp>
        <p:nvGrpSpPr>
          <p:cNvPr id="263" name="object 16"/>
          <p:cNvGrpSpPr/>
          <p:nvPr/>
        </p:nvGrpSpPr>
        <p:grpSpPr>
          <a:xfrm>
            <a:off x="474243" y="2467126"/>
            <a:ext cx="4666870" cy="7248602"/>
            <a:chOff x="0" y="0"/>
            <a:chExt cx="4666869" cy="7248601"/>
          </a:xfrm>
        </p:grpSpPr>
        <p:sp>
          <p:nvSpPr>
            <p:cNvPr id="259" name="Shape"/>
            <p:cNvSpPr/>
            <p:nvPr/>
          </p:nvSpPr>
          <p:spPr>
            <a:xfrm>
              <a:off x="0" y="6430086"/>
              <a:ext cx="4666870" cy="81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58"/>
                  </a:moveTo>
                  <a:lnTo>
                    <a:pt x="21565" y="2709"/>
                  </a:lnTo>
                  <a:lnTo>
                    <a:pt x="21466" y="1623"/>
                  </a:lnTo>
                  <a:lnTo>
                    <a:pt x="21316" y="765"/>
                  </a:lnTo>
                  <a:lnTo>
                    <a:pt x="21126" y="202"/>
                  </a:lnTo>
                  <a:lnTo>
                    <a:pt x="20907" y="0"/>
                  </a:lnTo>
                  <a:lnTo>
                    <a:pt x="693" y="0"/>
                  </a:lnTo>
                  <a:lnTo>
                    <a:pt x="474" y="202"/>
                  </a:lnTo>
                  <a:lnTo>
                    <a:pt x="284" y="765"/>
                  </a:lnTo>
                  <a:lnTo>
                    <a:pt x="134" y="1623"/>
                  </a:lnTo>
                  <a:lnTo>
                    <a:pt x="35" y="2709"/>
                  </a:lnTo>
                  <a:lnTo>
                    <a:pt x="0" y="3958"/>
                  </a:lnTo>
                  <a:lnTo>
                    <a:pt x="0" y="17642"/>
                  </a:lnTo>
                  <a:lnTo>
                    <a:pt x="35" y="18891"/>
                  </a:lnTo>
                  <a:lnTo>
                    <a:pt x="134" y="19977"/>
                  </a:lnTo>
                  <a:lnTo>
                    <a:pt x="284" y="20835"/>
                  </a:lnTo>
                  <a:lnTo>
                    <a:pt x="474" y="21398"/>
                  </a:lnTo>
                  <a:lnTo>
                    <a:pt x="693" y="21600"/>
                  </a:lnTo>
                  <a:lnTo>
                    <a:pt x="20907" y="21600"/>
                  </a:lnTo>
                  <a:lnTo>
                    <a:pt x="21126" y="21398"/>
                  </a:lnTo>
                  <a:lnTo>
                    <a:pt x="21316" y="20835"/>
                  </a:lnTo>
                  <a:lnTo>
                    <a:pt x="21466" y="19977"/>
                  </a:lnTo>
                  <a:lnTo>
                    <a:pt x="21565" y="18891"/>
                  </a:lnTo>
                  <a:lnTo>
                    <a:pt x="21600" y="17642"/>
                  </a:lnTo>
                  <a:lnTo>
                    <a:pt x="21600" y="3958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"/>
            <p:cNvSpPr/>
            <p:nvPr/>
          </p:nvSpPr>
          <p:spPr>
            <a:xfrm>
              <a:off x="0" y="5178183"/>
              <a:ext cx="4666870" cy="81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59"/>
                  </a:moveTo>
                  <a:lnTo>
                    <a:pt x="21565" y="2709"/>
                  </a:lnTo>
                  <a:lnTo>
                    <a:pt x="21466" y="1623"/>
                  </a:lnTo>
                  <a:lnTo>
                    <a:pt x="21316" y="765"/>
                  </a:lnTo>
                  <a:lnTo>
                    <a:pt x="21126" y="202"/>
                  </a:lnTo>
                  <a:lnTo>
                    <a:pt x="20907" y="0"/>
                  </a:lnTo>
                  <a:lnTo>
                    <a:pt x="693" y="0"/>
                  </a:lnTo>
                  <a:lnTo>
                    <a:pt x="474" y="202"/>
                  </a:lnTo>
                  <a:lnTo>
                    <a:pt x="284" y="765"/>
                  </a:lnTo>
                  <a:lnTo>
                    <a:pt x="134" y="1623"/>
                  </a:lnTo>
                  <a:lnTo>
                    <a:pt x="35" y="2709"/>
                  </a:lnTo>
                  <a:lnTo>
                    <a:pt x="0" y="3959"/>
                  </a:lnTo>
                  <a:lnTo>
                    <a:pt x="0" y="17642"/>
                  </a:lnTo>
                  <a:lnTo>
                    <a:pt x="35" y="18891"/>
                  </a:lnTo>
                  <a:lnTo>
                    <a:pt x="134" y="19977"/>
                  </a:lnTo>
                  <a:lnTo>
                    <a:pt x="284" y="20835"/>
                  </a:lnTo>
                  <a:lnTo>
                    <a:pt x="474" y="21398"/>
                  </a:lnTo>
                  <a:lnTo>
                    <a:pt x="693" y="21600"/>
                  </a:lnTo>
                  <a:lnTo>
                    <a:pt x="20907" y="21600"/>
                  </a:lnTo>
                  <a:lnTo>
                    <a:pt x="21126" y="21398"/>
                  </a:lnTo>
                  <a:lnTo>
                    <a:pt x="21316" y="20835"/>
                  </a:lnTo>
                  <a:lnTo>
                    <a:pt x="21466" y="19977"/>
                  </a:lnTo>
                  <a:lnTo>
                    <a:pt x="21565" y="18891"/>
                  </a:lnTo>
                  <a:lnTo>
                    <a:pt x="21600" y="17642"/>
                  </a:lnTo>
                  <a:lnTo>
                    <a:pt x="21600" y="3959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Shape"/>
            <p:cNvSpPr/>
            <p:nvPr/>
          </p:nvSpPr>
          <p:spPr>
            <a:xfrm>
              <a:off x="0" y="2559099"/>
              <a:ext cx="4666870" cy="81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58"/>
                  </a:moveTo>
                  <a:lnTo>
                    <a:pt x="21565" y="2709"/>
                  </a:lnTo>
                  <a:lnTo>
                    <a:pt x="21466" y="1623"/>
                  </a:lnTo>
                  <a:lnTo>
                    <a:pt x="21316" y="765"/>
                  </a:lnTo>
                  <a:lnTo>
                    <a:pt x="21126" y="202"/>
                  </a:lnTo>
                  <a:lnTo>
                    <a:pt x="20907" y="0"/>
                  </a:lnTo>
                  <a:lnTo>
                    <a:pt x="693" y="0"/>
                  </a:lnTo>
                  <a:lnTo>
                    <a:pt x="474" y="202"/>
                  </a:lnTo>
                  <a:lnTo>
                    <a:pt x="284" y="765"/>
                  </a:lnTo>
                  <a:lnTo>
                    <a:pt x="134" y="1623"/>
                  </a:lnTo>
                  <a:lnTo>
                    <a:pt x="35" y="2709"/>
                  </a:lnTo>
                  <a:lnTo>
                    <a:pt x="0" y="3958"/>
                  </a:lnTo>
                  <a:lnTo>
                    <a:pt x="0" y="17641"/>
                  </a:lnTo>
                  <a:lnTo>
                    <a:pt x="35" y="18891"/>
                  </a:lnTo>
                  <a:lnTo>
                    <a:pt x="134" y="19977"/>
                  </a:lnTo>
                  <a:lnTo>
                    <a:pt x="284" y="20835"/>
                  </a:lnTo>
                  <a:lnTo>
                    <a:pt x="474" y="21398"/>
                  </a:lnTo>
                  <a:lnTo>
                    <a:pt x="693" y="21600"/>
                  </a:lnTo>
                  <a:lnTo>
                    <a:pt x="20907" y="21600"/>
                  </a:lnTo>
                  <a:lnTo>
                    <a:pt x="21126" y="21398"/>
                  </a:lnTo>
                  <a:lnTo>
                    <a:pt x="21316" y="20835"/>
                  </a:lnTo>
                  <a:lnTo>
                    <a:pt x="21466" y="19977"/>
                  </a:lnTo>
                  <a:lnTo>
                    <a:pt x="21565" y="18891"/>
                  </a:lnTo>
                  <a:lnTo>
                    <a:pt x="21600" y="17641"/>
                  </a:lnTo>
                  <a:lnTo>
                    <a:pt x="21600" y="3958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0" y="0"/>
              <a:ext cx="4666870" cy="81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59"/>
                  </a:moveTo>
                  <a:lnTo>
                    <a:pt x="21565" y="2709"/>
                  </a:lnTo>
                  <a:lnTo>
                    <a:pt x="21466" y="1623"/>
                  </a:lnTo>
                  <a:lnTo>
                    <a:pt x="21316" y="765"/>
                  </a:lnTo>
                  <a:lnTo>
                    <a:pt x="21126" y="202"/>
                  </a:lnTo>
                  <a:lnTo>
                    <a:pt x="20907" y="0"/>
                  </a:lnTo>
                  <a:lnTo>
                    <a:pt x="693" y="0"/>
                  </a:lnTo>
                  <a:lnTo>
                    <a:pt x="474" y="202"/>
                  </a:lnTo>
                  <a:lnTo>
                    <a:pt x="284" y="765"/>
                  </a:lnTo>
                  <a:lnTo>
                    <a:pt x="134" y="1623"/>
                  </a:lnTo>
                  <a:lnTo>
                    <a:pt x="35" y="2709"/>
                  </a:lnTo>
                  <a:lnTo>
                    <a:pt x="0" y="3959"/>
                  </a:lnTo>
                  <a:lnTo>
                    <a:pt x="0" y="17642"/>
                  </a:lnTo>
                  <a:lnTo>
                    <a:pt x="35" y="18891"/>
                  </a:lnTo>
                  <a:lnTo>
                    <a:pt x="134" y="19977"/>
                  </a:lnTo>
                  <a:lnTo>
                    <a:pt x="284" y="20835"/>
                  </a:lnTo>
                  <a:lnTo>
                    <a:pt x="474" y="21398"/>
                  </a:lnTo>
                  <a:lnTo>
                    <a:pt x="693" y="21600"/>
                  </a:lnTo>
                  <a:lnTo>
                    <a:pt x="20907" y="21600"/>
                  </a:lnTo>
                  <a:lnTo>
                    <a:pt x="21126" y="21398"/>
                  </a:lnTo>
                  <a:lnTo>
                    <a:pt x="21316" y="20835"/>
                  </a:lnTo>
                  <a:lnTo>
                    <a:pt x="21466" y="19977"/>
                  </a:lnTo>
                  <a:lnTo>
                    <a:pt x="21565" y="18891"/>
                  </a:lnTo>
                  <a:lnTo>
                    <a:pt x="21600" y="17642"/>
                  </a:lnTo>
                  <a:lnTo>
                    <a:pt x="21600" y="3959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4" name="object 17"/>
          <p:cNvSpPr txBox="1"/>
          <p:nvPr/>
        </p:nvSpPr>
        <p:spPr>
          <a:xfrm>
            <a:off x="352903" y="2927196"/>
            <a:ext cx="4666867" cy="670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97485" algn="ctr">
              <a:defRPr sz="2500" spc="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ABOUT</a:t>
            </a:r>
            <a:r>
              <a:rPr spc="-138"/>
              <a:t> </a:t>
            </a:r>
            <a:r>
              <a:rPr spc="111"/>
              <a:t>US</a:t>
            </a:r>
          </a:p>
          <a:p>
            <a:pPr indent="197485" algn="ctr">
              <a:defRPr sz="2500" spc="9">
                <a:latin typeface="Trebuchet MS"/>
                <a:ea typeface="Trebuchet MS"/>
                <a:cs typeface="Trebuchet MS"/>
                <a:sym typeface="Trebuchet MS"/>
              </a:defRPr>
            </a:pPr>
            <a:endParaRPr spc="111"/>
          </a:p>
          <a:p>
            <a:pPr indent="197485" algn="ctr">
              <a:defRPr sz="2500" spc="9">
                <a:latin typeface="Trebuchet MS"/>
                <a:ea typeface="Trebuchet MS"/>
                <a:cs typeface="Trebuchet MS"/>
                <a:sym typeface="Trebuchet MS"/>
              </a:defRPr>
            </a:pPr>
            <a:endParaRPr spc="111"/>
          </a:p>
          <a:p>
            <a:pPr marR="424180" indent="556260" algn="ctr">
              <a:lnSpc>
                <a:spcPct val="287100"/>
              </a:lnSpc>
              <a:spcBef>
                <a:spcPts val="300"/>
              </a:spcBef>
              <a:defRPr sz="2500" spc="6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VISION </a:t>
            </a:r>
            <a:r>
              <a:rPr spc="97"/>
              <a:t>&amp; </a:t>
            </a:r>
            <a:r>
              <a:rPr spc="115"/>
              <a:t>MISSION</a:t>
            </a:r>
            <a:endParaRPr spc="64"/>
          </a:p>
          <a:p>
            <a:pPr marR="424180" indent="556260" algn="ctr">
              <a:lnSpc>
                <a:spcPct val="287100"/>
              </a:lnSpc>
              <a:spcBef>
                <a:spcPts val="300"/>
              </a:spcBef>
              <a:defRPr sz="2500" spc="6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pc="64"/>
              <a:t>BOARD</a:t>
            </a:r>
            <a:r>
              <a:rPr spc="-129"/>
              <a:t> </a:t>
            </a:r>
            <a:r>
              <a:rPr spc="-23"/>
              <a:t>OF</a:t>
            </a:r>
            <a:r>
              <a:rPr spc="-129"/>
              <a:t> </a:t>
            </a:r>
            <a:r>
              <a:rPr spc="37"/>
              <a:t>DIRECTORS</a:t>
            </a:r>
          </a:p>
          <a:p>
            <a:pPr algn="ctr">
              <a:lnSpc>
                <a:spcPts val="2600"/>
              </a:lnSpc>
              <a:defRPr sz="2500" spc="13">
                <a:latin typeface="Trebuchet MS"/>
                <a:ea typeface="Trebuchet MS"/>
                <a:cs typeface="Trebuchet MS"/>
                <a:sym typeface="Trebuchet MS"/>
              </a:defRPr>
            </a:pPr>
            <a:endParaRPr spc="37"/>
          </a:p>
          <a:p>
            <a:pPr algn="ctr">
              <a:lnSpc>
                <a:spcPts val="2600"/>
              </a:lnSpc>
              <a:defRPr sz="2500" spc="13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ORGANIZATION</a:t>
            </a:r>
            <a:r>
              <a:rPr spc="-138"/>
              <a:t> </a:t>
            </a:r>
            <a:r>
              <a:rPr spc="9"/>
              <a:t>STRUCTURE</a:t>
            </a:r>
          </a:p>
          <a:p>
            <a:pPr indent="125095" algn="ctr">
              <a:spcBef>
                <a:spcPts val="1900"/>
              </a:spcBef>
              <a:defRPr sz="2500" spc="9">
                <a:latin typeface="Trebuchet MS"/>
                <a:ea typeface="Trebuchet MS"/>
                <a:cs typeface="Trebuchet MS"/>
                <a:sym typeface="Trebuchet MS"/>
              </a:defRPr>
            </a:pPr>
            <a:endParaRPr spc="9"/>
          </a:p>
          <a:p>
            <a:pPr indent="125095" algn="ctr">
              <a:spcBef>
                <a:spcPts val="1900"/>
              </a:spcBef>
              <a:defRPr sz="2500" spc="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CORE</a:t>
            </a:r>
            <a:r>
              <a:rPr spc="-138"/>
              <a:t> </a:t>
            </a:r>
            <a:r>
              <a:rPr spc="111"/>
              <a:t>BUSINESS</a:t>
            </a:r>
          </a:p>
          <a:p>
            <a:pPr marL="634" marR="127000" indent="330835" algn="ctr">
              <a:lnSpc>
                <a:spcPct val="304200"/>
              </a:lnSpc>
              <a:spcBef>
                <a:spcPts val="300"/>
              </a:spcBef>
              <a:defRPr sz="2500" spc="78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DIVISIONS </a:t>
            </a:r>
            <a:r>
              <a:rPr spc="-23"/>
              <a:t>OF </a:t>
            </a:r>
            <a:r>
              <a:rPr spc="-18"/>
              <a:t>WAQAFA </a:t>
            </a:r>
            <a:r>
              <a:rPr spc="-13"/>
              <a:t> </a:t>
            </a:r>
            <a:r>
              <a:rPr spc="50"/>
              <a:t>COMPANY</a:t>
            </a:r>
            <a:r>
              <a:rPr spc="-166"/>
              <a:t> </a:t>
            </a:r>
            <a:r>
              <a:rPr spc="37"/>
              <a:t>INFORMATION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70" name="object 3"/>
          <p:cNvGrpSpPr/>
          <p:nvPr/>
        </p:nvGrpSpPr>
        <p:grpSpPr>
          <a:xfrm>
            <a:off x="397599" y="403345"/>
            <a:ext cx="714651" cy="408087"/>
            <a:chOff x="0" y="0"/>
            <a:chExt cx="714650" cy="408085"/>
          </a:xfrm>
        </p:grpSpPr>
        <p:pic>
          <p:nvPicPr>
            <p:cNvPr id="267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1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74" name="object 8"/>
          <p:cNvGrpSpPr/>
          <p:nvPr/>
        </p:nvGrpSpPr>
        <p:grpSpPr>
          <a:xfrm>
            <a:off x="221766" y="2094849"/>
            <a:ext cx="7114498" cy="8100783"/>
            <a:chOff x="0" y="0"/>
            <a:chExt cx="7114497" cy="8100781"/>
          </a:xfrm>
        </p:grpSpPr>
        <p:sp>
          <p:nvSpPr>
            <p:cNvPr id="272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5" name="object 9"/>
          <p:cNvSpPr txBox="1">
            <a:spLocks noGrp="1"/>
          </p:cNvSpPr>
          <p:nvPr>
            <p:ph type="title"/>
          </p:nvPr>
        </p:nvSpPr>
        <p:spPr>
          <a:xfrm>
            <a:off x="2986838" y="1160004"/>
            <a:ext cx="1593216" cy="436881"/>
          </a:xfrm>
          <a:prstGeom prst="rect">
            <a:avLst/>
          </a:prstGeom>
        </p:spPr>
        <p:txBody>
          <a:bodyPr/>
          <a:lstStyle/>
          <a:p>
            <a:pPr indent="12700"/>
            <a:r>
              <a:t>ABOUT</a:t>
            </a:r>
            <a:r>
              <a:rPr spc="-200"/>
              <a:t> </a:t>
            </a:r>
            <a:r>
              <a:rPr spc="100"/>
              <a:t>US</a:t>
            </a:r>
          </a:p>
        </p:txBody>
      </p:sp>
      <p:sp>
        <p:nvSpPr>
          <p:cNvPr id="276" name="object 10"/>
          <p:cNvSpPr txBox="1"/>
          <p:nvPr/>
        </p:nvSpPr>
        <p:spPr>
          <a:xfrm>
            <a:off x="702423" y="2386881"/>
            <a:ext cx="297878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tabLst>
                <a:tab pos="1143000" algn="l"/>
              </a:tabLst>
              <a:defRPr sz="2000" spc="-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	</a:t>
            </a:r>
            <a:r>
              <a:rPr spc="0"/>
              <a:t>INTERNATIONAL</a:t>
            </a:r>
          </a:p>
        </p:txBody>
      </p:sp>
      <p:sp>
        <p:nvSpPr>
          <p:cNvPr id="277" name="object 11"/>
          <p:cNvSpPr txBox="1"/>
          <p:nvPr/>
        </p:nvSpPr>
        <p:spPr>
          <a:xfrm>
            <a:off x="3835463" y="2386881"/>
            <a:ext cx="309753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tabLst>
                <a:tab pos="660400" algn="l"/>
                <a:tab pos="1333500" algn="l"/>
                <a:tab pos="2628900" algn="l"/>
              </a:tabLst>
              <a:defRPr sz="2000" spc="1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</a:t>
            </a:r>
            <a:r>
              <a:rPr spc="60"/>
              <a:t>D</a:t>
            </a:r>
            <a:r>
              <a:rPr spc="65"/>
              <a:t>N</a:t>
            </a:r>
            <a:r>
              <a:rPr spc="0"/>
              <a:t>	</a:t>
            </a:r>
            <a:r>
              <a:rPr spc="85"/>
              <a:t>B</a:t>
            </a:r>
            <a:r>
              <a:rPr spc="25"/>
              <a:t>H</a:t>
            </a:r>
            <a:r>
              <a:rPr spc="65"/>
              <a:t>D</a:t>
            </a:r>
            <a:r>
              <a:rPr spc="0"/>
              <a:t>	</a:t>
            </a:r>
            <a:r>
              <a:rPr spc="-95"/>
              <a:t>(</a:t>
            </a:r>
            <a:r>
              <a:rPr spc="-39"/>
              <a:t>W</a:t>
            </a:r>
            <a:r>
              <a:rPr spc="-19"/>
              <a:t>A</a:t>
            </a:r>
            <a:r>
              <a:rPr spc="19"/>
              <a:t>Q</a:t>
            </a:r>
            <a:r>
              <a:rPr spc="-19"/>
              <a:t>A</a:t>
            </a:r>
            <a:r>
              <a:rPr spc="-79"/>
              <a:t>F</a:t>
            </a:r>
            <a:r>
              <a:rPr spc="-19"/>
              <a:t>A</a:t>
            </a:r>
            <a:r>
              <a:rPr spc="-90"/>
              <a:t>)</a:t>
            </a:r>
            <a:r>
              <a:rPr spc="0"/>
              <a:t>	</a:t>
            </a:r>
            <a:r>
              <a:rPr spc="-30"/>
              <a:t>w</a:t>
            </a:r>
            <a:r>
              <a:rPr spc="35"/>
              <a:t>a</a:t>
            </a:r>
            <a:r>
              <a:rPr spc="140"/>
              <a:t>s</a:t>
            </a:r>
          </a:p>
        </p:txBody>
      </p:sp>
      <p:sp>
        <p:nvSpPr>
          <p:cNvPr id="278" name="object 12"/>
          <p:cNvSpPr txBox="1">
            <a:spLocks noGrp="1"/>
          </p:cNvSpPr>
          <p:nvPr>
            <p:ph type="body" idx="1"/>
          </p:nvPr>
        </p:nvSpPr>
        <p:spPr>
          <a:xfrm>
            <a:off x="702423" y="2679338"/>
            <a:ext cx="6234430" cy="7080251"/>
          </a:xfrm>
          <a:prstGeom prst="rect">
            <a:avLst/>
          </a:prstGeom>
        </p:spPr>
        <p:txBody>
          <a:bodyPr/>
          <a:lstStyle/>
          <a:p>
            <a:pPr marR="5080" indent="12700" algn="just">
              <a:lnSpc>
                <a:spcPct val="115700"/>
              </a:lnSpc>
              <a:spcBef>
                <a:spcPts val="100"/>
              </a:spcBef>
            </a:pPr>
            <a:r>
              <a:t>established on the </a:t>
            </a:r>
            <a:r>
              <a:rPr spc="-100"/>
              <a:t>18th June 2020, </a:t>
            </a:r>
            <a:r>
              <a:t>under the  Malaysian</a:t>
            </a:r>
            <a:r>
              <a:rPr spc="-200"/>
              <a:t> </a:t>
            </a:r>
            <a:r>
              <a:t>Companies</a:t>
            </a:r>
            <a:r>
              <a:rPr spc="-200"/>
              <a:t> </a:t>
            </a:r>
            <a:r>
              <a:rPr spc="-100"/>
              <a:t>Act</a:t>
            </a:r>
            <a:r>
              <a:rPr spc="-200"/>
              <a:t> </a:t>
            </a:r>
            <a:r>
              <a:rPr spc="-100"/>
              <a:t>2016.</a:t>
            </a:r>
          </a:p>
          <a:p>
            <a:pPr>
              <a:defRPr sz="2300"/>
            </a:pPr>
            <a:endParaRPr spc="-100"/>
          </a:p>
          <a:p>
            <a:pPr marR="5714" indent="12700" algn="just">
              <a:lnSpc>
                <a:spcPct val="115700"/>
              </a:lnSpc>
              <a:defRPr spc="-100"/>
            </a:pPr>
            <a:r>
              <a:t>It </a:t>
            </a:r>
            <a:r>
              <a:rPr spc="0"/>
              <a:t>affiliates itself as a subsidiary of BankWaqf  International </a:t>
            </a:r>
            <a:r>
              <a:t>(BWI). </a:t>
            </a:r>
            <a:r>
              <a:rPr spc="0"/>
              <a:t>BankWaqf International is a trust </a:t>
            </a:r>
            <a:r>
              <a:rPr spc="-600"/>
              <a:t> </a:t>
            </a:r>
            <a:r>
              <a:rPr spc="0"/>
              <a:t>fund established to provide business opportunities  and financial services to the people in the name of  </a:t>
            </a:r>
            <a:r>
              <a:t>Allah.</a:t>
            </a:r>
          </a:p>
          <a:p>
            <a:pPr>
              <a:defRPr sz="2300"/>
            </a:pPr>
            <a:endParaRPr/>
          </a:p>
          <a:p>
            <a:pPr marR="6985" indent="12700" algn="just">
              <a:lnSpc>
                <a:spcPct val="115700"/>
              </a:lnSpc>
              <a:defRPr spc="-100"/>
            </a:pPr>
            <a:r>
              <a:t>WAQAFA </a:t>
            </a:r>
            <a:r>
              <a:rPr spc="0"/>
              <a:t>is part of a consortium of business entities  that is dedicated to contribute </a:t>
            </a:r>
            <a:r>
              <a:rPr spc="100"/>
              <a:t>10% </a:t>
            </a:r>
            <a:r>
              <a:rPr spc="0"/>
              <a:t>of their net  profits for Waqf to BWi and pooled together </a:t>
            </a:r>
            <a:r>
              <a:t>with </a:t>
            </a:r>
            <a:r>
              <a:rPr spc="0"/>
              <a:t> contributions from other business subsidiaries to be </a:t>
            </a:r>
            <a:r>
              <a:rPr spc="-600"/>
              <a:t> </a:t>
            </a:r>
            <a:r>
              <a:rPr spc="0"/>
              <a:t>used for achieving the much desired Global Waqf  </a:t>
            </a:r>
            <a:r>
              <a:t>Economy.</a:t>
            </a:r>
          </a:p>
          <a:p>
            <a:pPr>
              <a:defRPr sz="2300"/>
            </a:pPr>
            <a:endParaRPr/>
          </a:p>
          <a:p>
            <a:pPr marR="5080" indent="12700" algn="just">
              <a:lnSpc>
                <a:spcPct val="115700"/>
              </a:lnSpc>
            </a:pPr>
            <a:r>
              <a:t>Waqf is a powerful sure way of realizing pristine  Islamic Economic System. </a:t>
            </a:r>
            <a:r>
              <a:rPr spc="-100"/>
              <a:t>It </a:t>
            </a:r>
            <a:r>
              <a:t>is characterized by  economic abundance, </a:t>
            </a:r>
            <a:r>
              <a:rPr spc="-100"/>
              <a:t>with </a:t>
            </a:r>
            <a:r>
              <a:t>shared prosperity, peace  and</a:t>
            </a:r>
            <a:r>
              <a:rPr spc="-200"/>
              <a:t> </a:t>
            </a:r>
            <a:r>
              <a:t>tranquility</a:t>
            </a:r>
            <a:r>
              <a:rPr spc="-200"/>
              <a:t> </a:t>
            </a:r>
            <a:r>
              <a:t>for</a:t>
            </a:r>
            <a:r>
              <a:rPr spc="-200"/>
              <a:t> </a:t>
            </a:r>
            <a:r>
              <a:t>Muslims</a:t>
            </a:r>
            <a:r>
              <a:rPr spc="-200"/>
              <a:t> </a:t>
            </a:r>
            <a:r>
              <a:t>and</a:t>
            </a:r>
            <a:r>
              <a:rPr spc="-200"/>
              <a:t> </a:t>
            </a:r>
            <a:r>
              <a:t>non-Muslims</a:t>
            </a:r>
            <a:r>
              <a:rPr spc="-200"/>
              <a:t> </a:t>
            </a:r>
            <a:r>
              <a:rPr spc="-100"/>
              <a:t>alike.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4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281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5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object 8"/>
          <p:cNvSpPr txBox="1">
            <a:spLocks noGrp="1"/>
          </p:cNvSpPr>
          <p:nvPr>
            <p:ph type="title"/>
          </p:nvPr>
        </p:nvSpPr>
        <p:spPr>
          <a:xfrm>
            <a:off x="2513179" y="1160006"/>
            <a:ext cx="2852422" cy="436881"/>
          </a:xfrm>
          <a:prstGeom prst="rect">
            <a:avLst/>
          </a:prstGeom>
        </p:spPr>
        <p:txBody>
          <a:bodyPr/>
          <a:lstStyle/>
          <a:p>
            <a:pPr indent="12700"/>
            <a:r>
              <a:t>VISION</a:t>
            </a:r>
            <a:r>
              <a:rPr spc="-200"/>
              <a:t> </a:t>
            </a:r>
            <a:r>
              <a:rPr spc="100"/>
              <a:t>&amp;</a:t>
            </a:r>
            <a:r>
              <a:rPr spc="-200"/>
              <a:t> </a:t>
            </a:r>
            <a:r>
              <a:rPr spc="100"/>
              <a:t>MISSION</a:t>
            </a:r>
          </a:p>
        </p:txBody>
      </p:sp>
      <p:grpSp>
        <p:nvGrpSpPr>
          <p:cNvPr id="289" name="object 9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sp>
          <p:nvSpPr>
            <p:cNvPr id="287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0" name="object 10"/>
          <p:cNvSpPr txBox="1"/>
          <p:nvPr/>
        </p:nvSpPr>
        <p:spPr>
          <a:xfrm>
            <a:off x="646134" y="2478122"/>
            <a:ext cx="6099176" cy="542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10489">
              <a:defRPr sz="3300" b="1" u="sng" spc="10">
                <a:solidFill>
                  <a:srgbClr val="005C26"/>
                </a:solidFill>
                <a:uFill>
                  <a:solidFill>
                    <a:srgbClr val="005C26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VISION</a:t>
            </a:r>
          </a:p>
          <a:p>
            <a:pPr marR="889635" indent="110489">
              <a:lnSpc>
                <a:spcPct val="115100"/>
              </a:lnSpc>
              <a:spcBef>
                <a:spcPts val="1800"/>
              </a:spcBef>
              <a:defRPr sz="2500" spc="-13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</a:t>
            </a:r>
            <a:r>
              <a:rPr spc="114"/>
              <a:t>o</a:t>
            </a:r>
            <a:r>
              <a:rPr spc="-130"/>
              <a:t> </a:t>
            </a:r>
            <a:r>
              <a:rPr spc="170"/>
              <a:t>s</a:t>
            </a:r>
            <a:r>
              <a:rPr spc="5"/>
              <a:t>e</a:t>
            </a:r>
            <a:r>
              <a:rPr spc="10"/>
              <a:t>e</a:t>
            </a:r>
            <a:r>
              <a:rPr spc="-130"/>
              <a:t> </a:t>
            </a:r>
            <a:r>
              <a:rPr b="1" i="1" spc="-240"/>
              <a:t>W</a:t>
            </a:r>
            <a:r>
              <a:rPr b="1" i="1" spc="-100"/>
              <a:t>A</a:t>
            </a:r>
            <a:r>
              <a:rPr b="1" i="1" spc="-229"/>
              <a:t>Q</a:t>
            </a:r>
            <a:r>
              <a:rPr b="1" i="1" spc="-265"/>
              <a:t>F</a:t>
            </a:r>
            <a:r>
              <a:rPr b="1" i="1" spc="-170"/>
              <a:t>  </a:t>
            </a:r>
            <a:r>
              <a:rPr b="1" i="1" spc="-190"/>
              <a:t>E</a:t>
            </a:r>
            <a:r>
              <a:rPr b="1" i="1" spc="-130"/>
              <a:t>C</a:t>
            </a:r>
            <a:r>
              <a:rPr b="1" i="1" spc="-55"/>
              <a:t>O</a:t>
            </a:r>
            <a:r>
              <a:rPr b="1" i="1" spc="-10"/>
              <a:t>N</a:t>
            </a:r>
            <a:r>
              <a:rPr b="1" i="1" spc="-55"/>
              <a:t>O</a:t>
            </a:r>
            <a:r>
              <a:rPr b="1" i="1" spc="-35"/>
              <a:t>M</a:t>
            </a:r>
            <a:r>
              <a:rPr b="1" i="1" spc="-275"/>
              <a:t>Y</a:t>
            </a:r>
            <a:r>
              <a:rPr b="1" i="1" spc="-130"/>
              <a:t>  </a:t>
            </a:r>
            <a:r>
              <a:rPr spc="5"/>
              <a:t>e</a:t>
            </a:r>
            <a:r>
              <a:rPr spc="170"/>
              <a:t>s</a:t>
            </a:r>
            <a:r>
              <a:rPr spc="-60"/>
              <a:t>t</a:t>
            </a:r>
            <a:r>
              <a:rPr spc="45"/>
              <a:t>a</a:t>
            </a:r>
            <a:r>
              <a:rPr spc="90"/>
              <a:t>b</a:t>
            </a:r>
            <a:r>
              <a:rPr spc="0"/>
              <a:t>l</a:t>
            </a:r>
            <a:r>
              <a:rPr spc="-10"/>
              <a:t>i</a:t>
            </a:r>
            <a:r>
              <a:rPr spc="170"/>
              <a:t>s</a:t>
            </a:r>
            <a:r>
              <a:rPr spc="80"/>
              <a:t>h</a:t>
            </a:r>
            <a:r>
              <a:rPr spc="5"/>
              <a:t>e</a:t>
            </a:r>
            <a:r>
              <a:rPr spc="70"/>
              <a:t>d </a:t>
            </a:r>
            <a:r>
              <a:rPr spc="50"/>
              <a:t>through out</a:t>
            </a:r>
            <a:r>
              <a:t> </a:t>
            </a:r>
            <a:r>
              <a:rPr spc="10"/>
              <a:t>the</a:t>
            </a:r>
            <a:r>
              <a:rPr spc="-130"/>
              <a:t> </a:t>
            </a:r>
            <a:r>
              <a:rPr spc="-25"/>
              <a:t>world.</a:t>
            </a:r>
          </a:p>
          <a:p>
            <a:pPr>
              <a:defRPr sz="33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25"/>
          </a:p>
          <a:p>
            <a:pPr indent="110489">
              <a:defRPr sz="3300" b="1" u="sng" spc="80">
                <a:solidFill>
                  <a:srgbClr val="005C26"/>
                </a:solidFill>
                <a:uFill>
                  <a:solidFill>
                    <a:srgbClr val="005C26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MISSION</a:t>
            </a:r>
          </a:p>
          <a:p>
            <a:pPr marR="5080" indent="12700">
              <a:lnSpc>
                <a:spcPct val="125099"/>
              </a:lnSpc>
              <a:spcBef>
                <a:spcPts val="1800"/>
              </a:spcBef>
              <a:defRPr sz="25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To </a:t>
            </a:r>
            <a:r>
              <a:rPr spc="50"/>
              <a:t>continuously </a:t>
            </a:r>
            <a:r>
              <a:rPr spc="30"/>
              <a:t>increase </a:t>
            </a:r>
            <a:r>
              <a:rPr b="1" i="1" spc="-30"/>
              <a:t>PUBLIC </a:t>
            </a:r>
            <a:r>
              <a:rPr b="1" i="1" spc="-25"/>
              <a:t> </a:t>
            </a:r>
            <a:r>
              <a:rPr b="1" i="1" spc="-100"/>
              <a:t>A</a:t>
            </a:r>
            <a:r>
              <a:rPr b="1" i="1" spc="-240"/>
              <a:t>W</a:t>
            </a:r>
            <a:r>
              <a:rPr b="1" i="1" spc="-100"/>
              <a:t>A</a:t>
            </a:r>
            <a:r>
              <a:rPr b="1" i="1" spc="-55"/>
              <a:t>R</a:t>
            </a:r>
            <a:r>
              <a:rPr b="1" i="1" spc="-190"/>
              <a:t>E</a:t>
            </a:r>
            <a:r>
              <a:rPr b="1" i="1"/>
              <a:t>N</a:t>
            </a:r>
            <a:r>
              <a:rPr b="1" i="1" spc="-190"/>
              <a:t>E</a:t>
            </a:r>
            <a:r>
              <a:rPr b="1" i="1" spc="130"/>
              <a:t>SS</a:t>
            </a:r>
            <a:r>
              <a:rPr spc="-140"/>
              <a:t> </a:t>
            </a:r>
            <a:r>
              <a:rPr spc="75"/>
              <a:t>and</a:t>
            </a:r>
            <a:r>
              <a:rPr spc="-135"/>
              <a:t> </a:t>
            </a:r>
            <a:r>
              <a:rPr spc="30"/>
              <a:t>to</a:t>
            </a:r>
            <a:r>
              <a:rPr spc="-135"/>
              <a:t> </a:t>
            </a:r>
            <a:r>
              <a:rPr spc="50"/>
              <a:t>continuously</a:t>
            </a:r>
            <a:r>
              <a:rPr spc="-135"/>
              <a:t> </a:t>
            </a:r>
            <a:r>
              <a:rPr spc="35"/>
              <a:t>empower </a:t>
            </a:r>
            <a:r>
              <a:rPr spc="-740"/>
              <a:t> </a:t>
            </a:r>
            <a:r>
              <a:rPr spc="95"/>
              <a:t>businesses </a:t>
            </a:r>
            <a:r>
              <a:rPr spc="75"/>
              <a:t>and </a:t>
            </a:r>
            <a:r>
              <a:rPr spc="50"/>
              <a:t>individuals </a:t>
            </a:r>
            <a:r>
              <a:rPr spc="55"/>
              <a:t>through </a:t>
            </a:r>
            <a:r>
              <a:rPr spc="35"/>
              <a:t>its </a:t>
            </a:r>
            <a:r>
              <a:rPr spc="40"/>
              <a:t> </a:t>
            </a:r>
            <a:r>
              <a:rPr spc="45"/>
              <a:t>a</a:t>
            </a:r>
            <a:r>
              <a:rPr spc="-50"/>
              <a:t>c</a:t>
            </a:r>
            <a:r>
              <a:rPr spc="-60"/>
              <a:t>t</a:t>
            </a:r>
            <a:r>
              <a:t>i</a:t>
            </a:r>
            <a:r>
              <a:rPr spc="30"/>
              <a:t>v</a:t>
            </a:r>
            <a:r>
              <a:t>i</a:t>
            </a:r>
            <a:r>
              <a:rPr spc="-60"/>
              <a:t>t</a:t>
            </a:r>
            <a:r>
              <a:t>i</a:t>
            </a:r>
            <a:r>
              <a:rPr spc="5"/>
              <a:t>e</a:t>
            </a:r>
            <a:r>
              <a:rPr spc="175"/>
              <a:t>s</a:t>
            </a:r>
            <a:r>
              <a:rPr spc="-130"/>
              <a:t> </a:t>
            </a:r>
            <a:r>
              <a:rPr spc="110"/>
              <a:t>o</a:t>
            </a:r>
            <a:r>
              <a:rPr spc="-60"/>
              <a:t>f</a:t>
            </a:r>
            <a:r>
              <a:rPr spc="-130"/>
              <a:t> </a:t>
            </a:r>
            <a:r>
              <a:rPr b="1" i="1" spc="-55"/>
              <a:t>R</a:t>
            </a:r>
            <a:r>
              <a:rPr b="1" i="1" spc="-190"/>
              <a:t>E</a:t>
            </a:r>
            <a:r>
              <a:rPr b="1" i="1" spc="130"/>
              <a:t>S</a:t>
            </a:r>
            <a:r>
              <a:rPr b="1" i="1" spc="-190"/>
              <a:t>E</a:t>
            </a:r>
            <a:r>
              <a:rPr b="1" i="1" spc="-100"/>
              <a:t>A</a:t>
            </a:r>
            <a:r>
              <a:rPr b="1" i="1" spc="-55"/>
              <a:t>R</a:t>
            </a:r>
            <a:r>
              <a:rPr b="1" i="1" spc="-130"/>
              <a:t>C</a:t>
            </a:r>
            <a:r>
              <a:rPr b="1" i="1" spc="-50"/>
              <a:t>H</a:t>
            </a:r>
            <a:r>
              <a:rPr b="1" i="1" spc="-315"/>
              <a:t>,</a:t>
            </a:r>
            <a:r>
              <a:rPr b="1" i="1" spc="-170"/>
              <a:t>  </a:t>
            </a:r>
            <a:r>
              <a:rPr b="1" i="1" spc="-190"/>
              <a:t>E</a:t>
            </a:r>
            <a:r>
              <a:rPr b="1" i="1" spc="15"/>
              <a:t>D</a:t>
            </a:r>
            <a:r>
              <a:rPr b="1" i="1" spc="-50"/>
              <a:t>U</a:t>
            </a:r>
            <a:r>
              <a:rPr b="1" i="1" spc="-130"/>
              <a:t>C</a:t>
            </a:r>
            <a:r>
              <a:rPr b="1" i="1" spc="-100"/>
              <a:t>A</a:t>
            </a:r>
            <a:r>
              <a:rPr b="1" i="1" spc="-405"/>
              <a:t>T</a:t>
            </a:r>
            <a:r>
              <a:rPr b="1" i="1" spc="-190"/>
              <a:t>E</a:t>
            </a:r>
            <a:r>
              <a:rPr b="1" i="1" spc="-315"/>
              <a:t>,</a:t>
            </a:r>
            <a:r>
              <a:rPr b="1" i="1" spc="-170"/>
              <a:t> </a:t>
            </a:r>
            <a:r>
              <a:rPr b="1" i="1" spc="-405"/>
              <a:t>T</a:t>
            </a:r>
            <a:r>
              <a:rPr b="1" i="1" spc="-55"/>
              <a:t>R</a:t>
            </a:r>
            <a:r>
              <a:rPr b="1" i="1" spc="-100"/>
              <a:t>A</a:t>
            </a:r>
            <a:r>
              <a:rPr b="1" i="1" spc="30"/>
              <a:t>I</a:t>
            </a:r>
            <a:r>
              <a:rPr b="1" i="1"/>
              <a:t>N</a:t>
            </a:r>
            <a:r>
              <a:rPr b="1" i="1" spc="-290"/>
              <a:t>, </a:t>
            </a:r>
            <a:r>
              <a:rPr b="1" i="1" spc="-260"/>
              <a:t> </a:t>
            </a:r>
            <a:r>
              <a:rPr b="1" i="1" spc="-135"/>
              <a:t>PROPAGATE, </a:t>
            </a:r>
            <a:r>
              <a:rPr b="1" i="1" spc="-114"/>
              <a:t>CONSULT, </a:t>
            </a:r>
            <a:r>
              <a:rPr b="1" i="1" spc="-110"/>
              <a:t>COLLABORATE </a:t>
            </a:r>
            <a:r>
              <a:rPr b="1" i="1" spc="-30"/>
              <a:t>AND </a:t>
            </a:r>
            <a:r>
              <a:rPr b="1" i="1" spc="-25"/>
              <a:t> </a:t>
            </a:r>
            <a:r>
              <a:rPr b="1" i="1" spc="0"/>
              <a:t>P</a:t>
            </a:r>
            <a:r>
              <a:rPr b="1" i="1" spc="-55"/>
              <a:t>R</a:t>
            </a:r>
            <a:r>
              <a:rPr b="1" i="1" spc="-100"/>
              <a:t>A</a:t>
            </a:r>
            <a:r>
              <a:rPr b="1" i="1" spc="-130"/>
              <a:t>C</a:t>
            </a:r>
            <a:r>
              <a:rPr b="1" i="1" spc="-405"/>
              <a:t>T</a:t>
            </a:r>
            <a:r>
              <a:rPr b="1" i="1" spc="30"/>
              <a:t>I</a:t>
            </a:r>
            <a:r>
              <a:rPr b="1" i="1" spc="-130"/>
              <a:t>C</a:t>
            </a:r>
            <a:r>
              <a:rPr b="1" i="1" spc="-185"/>
              <a:t>E</a:t>
            </a:r>
            <a:r>
              <a:rPr b="1" i="1" spc="-170"/>
              <a:t> </a:t>
            </a:r>
            <a:r>
              <a:rPr b="1" i="1" spc="-55"/>
              <a:t>O</a:t>
            </a:r>
            <a:r>
              <a:rPr b="1" i="1" spc="-265"/>
              <a:t>F</a:t>
            </a:r>
            <a:r>
              <a:rPr b="1" i="1" spc="-170"/>
              <a:t> </a:t>
            </a:r>
            <a:r>
              <a:rPr b="1" i="1" spc="-240"/>
              <a:t>W</a:t>
            </a:r>
            <a:r>
              <a:rPr b="1" i="1" spc="-100"/>
              <a:t>A</a:t>
            </a:r>
            <a:r>
              <a:rPr b="1" i="1" spc="-229"/>
              <a:t>Q</a:t>
            </a:r>
            <a:r>
              <a:rPr b="1" i="1" spc="-265"/>
              <a:t>F</a:t>
            </a:r>
            <a:r>
              <a:rPr b="1" i="1" spc="-170"/>
              <a:t> </a:t>
            </a:r>
            <a:r>
              <a:rPr b="1" i="1" spc="-190"/>
              <a:t>E</a:t>
            </a:r>
            <a:r>
              <a:rPr b="1" i="1" spc="-130"/>
              <a:t>C</a:t>
            </a:r>
            <a:r>
              <a:rPr b="1" i="1" spc="-55"/>
              <a:t>O</a:t>
            </a:r>
            <a:r>
              <a:rPr b="1" i="1"/>
              <a:t>N</a:t>
            </a:r>
            <a:r>
              <a:rPr b="1" i="1" spc="-55"/>
              <a:t>O</a:t>
            </a:r>
            <a:r>
              <a:rPr b="1" i="1" spc="-35"/>
              <a:t>M</a:t>
            </a:r>
            <a:r>
              <a:rPr b="1" i="1" spc="-280"/>
              <a:t>Y</a:t>
            </a:r>
            <a:r>
              <a:rPr b="1" i="1" spc="-320"/>
              <a:t>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29" y="1133397"/>
            <a:ext cx="1122816" cy="1122809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object 3"/>
          <p:cNvSpPr txBox="1"/>
          <p:nvPr/>
        </p:nvSpPr>
        <p:spPr>
          <a:xfrm>
            <a:off x="330686" y="1435945"/>
            <a:ext cx="6904357" cy="7323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379855">
              <a:lnSpc>
                <a:spcPts val="2000"/>
              </a:lnSpc>
              <a:spcBef>
                <a:spcPts val="100"/>
              </a:spcBef>
              <a:defRPr b="1" spc="20">
                <a:solidFill>
                  <a:srgbClr val="005C2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</a:t>
            </a:r>
            <a:r>
              <a:rPr spc="-69"/>
              <a:t>A</a:t>
            </a:r>
            <a:r>
              <a:rPr spc="-120"/>
              <a:t>T</a:t>
            </a:r>
            <a:r>
              <a:rPr spc="-25"/>
              <a:t>O</a:t>
            </a:r>
            <a:r>
              <a:rPr spc="25"/>
              <a:t>'</a:t>
            </a:r>
            <a:r>
              <a:rPr spc="-135"/>
              <a:t> </a:t>
            </a:r>
            <a:r>
              <a:rPr spc="-69"/>
              <a:t>A</a:t>
            </a:r>
            <a:r>
              <a:rPr spc="40"/>
              <a:t>B</a:t>
            </a:r>
            <a:r>
              <a:rPr spc="-55"/>
              <a:t>U</a:t>
            </a:r>
            <a:r>
              <a:rPr spc="-135"/>
              <a:t> </a:t>
            </a:r>
            <a:r>
              <a:rPr spc="-55"/>
              <a:t>U</a:t>
            </a:r>
            <a:r>
              <a:rPr spc="40"/>
              <a:t>B</a:t>
            </a:r>
            <a:r>
              <a:rPr spc="-69"/>
              <a:t>A</a:t>
            </a:r>
            <a:r>
              <a:rPr spc="25"/>
              <a:t>I</a:t>
            </a:r>
            <a:r>
              <a:t>D</a:t>
            </a:r>
            <a:r>
              <a:rPr spc="-69"/>
              <a:t>A</a:t>
            </a:r>
            <a:r>
              <a:rPr spc="-40"/>
              <a:t>H</a:t>
            </a:r>
            <a:r>
              <a:rPr spc="-135"/>
              <a:t> </a:t>
            </a:r>
            <a:r>
              <a:rPr spc="50"/>
              <a:t>K</a:t>
            </a:r>
            <a:r>
              <a:rPr spc="-85"/>
              <a:t>E</a:t>
            </a:r>
            <a:r>
              <a:rPr spc="80"/>
              <a:t>M</a:t>
            </a:r>
            <a:r>
              <a:rPr spc="25"/>
              <a:t>I</a:t>
            </a:r>
            <a:r>
              <a:rPr spc="-20"/>
              <a:t>N</a:t>
            </a:r>
          </a:p>
          <a:p>
            <a:pPr indent="1379855">
              <a:lnSpc>
                <a:spcPts val="2000"/>
              </a:lnSpc>
              <a:defRPr b="1" spc="-175">
                <a:solidFill>
                  <a:srgbClr val="005C2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</a:t>
            </a:r>
            <a:r>
              <a:rPr spc="30"/>
              <a:t>o</a:t>
            </a:r>
            <a:r>
              <a:rPr spc="-40"/>
              <a:t>u</a:t>
            </a:r>
            <a:r>
              <a:rPr spc="-30"/>
              <a:t>n</a:t>
            </a:r>
            <a:r>
              <a:rPr spc="34"/>
              <a:t>d</a:t>
            </a:r>
            <a:r>
              <a:rPr spc="-34"/>
              <a:t>e</a:t>
            </a:r>
            <a:r>
              <a:rPr spc="-40"/>
              <a:t>r</a:t>
            </a:r>
            <a:r>
              <a:rPr spc="-135"/>
              <a:t> </a:t>
            </a:r>
            <a:r>
              <a:rPr spc="30"/>
              <a:t>a</a:t>
            </a:r>
            <a:r>
              <a:rPr spc="-30"/>
              <a:t>n</a:t>
            </a:r>
            <a:r>
              <a:rPr spc="34"/>
              <a:t>d</a:t>
            </a:r>
            <a:r>
              <a:rPr spc="-135"/>
              <a:t> </a:t>
            </a:r>
            <a:r>
              <a:rPr spc="30"/>
              <a:t>P</a:t>
            </a:r>
            <a:r>
              <a:rPr spc="-40"/>
              <a:t>r</a:t>
            </a:r>
            <a:r>
              <a:rPr spc="-34"/>
              <a:t>e</a:t>
            </a:r>
            <a:r>
              <a:rPr spc="100"/>
              <a:t>s</a:t>
            </a:r>
            <a:r>
              <a:rPr spc="-30"/>
              <a:t>i</a:t>
            </a:r>
            <a:r>
              <a:rPr spc="34"/>
              <a:t>d</a:t>
            </a:r>
            <a:r>
              <a:rPr spc="-34"/>
              <a:t>e</a:t>
            </a:r>
            <a:r>
              <a:rPr spc="-30"/>
              <a:t>n</a:t>
            </a:r>
            <a:r>
              <a:rPr spc="-10"/>
              <a:t>t</a:t>
            </a:r>
            <a:r>
              <a:rPr spc="-135"/>
              <a:t> </a:t>
            </a:r>
            <a:r>
              <a:rPr spc="30"/>
              <a:t>o</a:t>
            </a:r>
            <a:r>
              <a:rPr spc="-15"/>
              <a:t>f</a:t>
            </a:r>
            <a:r>
              <a:rPr spc="-135"/>
              <a:t> </a:t>
            </a:r>
            <a:r>
              <a:rPr spc="40"/>
              <a:t>B</a:t>
            </a:r>
            <a:r>
              <a:rPr spc="30"/>
              <a:t>a</a:t>
            </a:r>
            <a:r>
              <a:rPr spc="-30"/>
              <a:t>n</a:t>
            </a:r>
            <a:r>
              <a:rPr spc="25"/>
              <a:t>k</a:t>
            </a:r>
            <a:r>
              <a:rPr spc="-55"/>
              <a:t>W</a:t>
            </a:r>
            <a:r>
              <a:rPr spc="30"/>
              <a:t>a</a:t>
            </a:r>
            <a:r>
              <a:rPr spc="25"/>
              <a:t>q</a:t>
            </a:r>
            <a:r>
              <a:rPr spc="-15"/>
              <a:t>f</a:t>
            </a:r>
            <a:r>
              <a:rPr spc="-135"/>
              <a:t> </a:t>
            </a:r>
            <a:r>
              <a:rPr spc="25"/>
              <a:t>I</a:t>
            </a:r>
            <a:r>
              <a:rPr spc="-30"/>
              <a:t>n</a:t>
            </a:r>
            <a:r>
              <a:rPr spc="-10"/>
              <a:t>t</a:t>
            </a:r>
            <a:r>
              <a:rPr spc="-34"/>
              <a:t>e</a:t>
            </a:r>
            <a:r>
              <a:rPr spc="-40"/>
              <a:t>r</a:t>
            </a:r>
            <a:r>
              <a:rPr spc="-30"/>
              <a:t>n</a:t>
            </a:r>
            <a:r>
              <a:rPr spc="30"/>
              <a:t>a</a:t>
            </a:r>
            <a:r>
              <a:rPr spc="-10"/>
              <a:t>t</a:t>
            </a:r>
            <a:r>
              <a:rPr spc="-30"/>
              <a:t>i</a:t>
            </a:r>
            <a:r>
              <a:rPr spc="30"/>
              <a:t>o</a:t>
            </a:r>
            <a:r>
              <a:rPr spc="-30"/>
              <a:t>n</a:t>
            </a:r>
            <a:r>
              <a:rPr spc="30"/>
              <a:t>a</a:t>
            </a:r>
            <a:r>
              <a:rPr spc="5"/>
              <a:t>l</a:t>
            </a:r>
          </a:p>
          <a:p>
            <a:pPr>
              <a:defRPr sz="29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"/>
          </a:p>
          <a:p>
            <a:pPr marR="7620" indent="12700" algn="just">
              <a:lnSpc>
                <a:spcPct val="129899"/>
              </a:lnSpc>
              <a:defRPr sz="13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Dato’</a:t>
            </a:r>
            <a:r>
              <a:rPr spc="-5"/>
              <a:t> </a:t>
            </a:r>
            <a:r>
              <a:rPr spc="30"/>
              <a:t>Abu</a:t>
            </a:r>
            <a:r>
              <a:rPr spc="-5"/>
              <a:t> </a:t>
            </a:r>
            <a:r>
              <a:rPr spc="30"/>
              <a:t>Ubaidah</a:t>
            </a:r>
            <a:r>
              <a:rPr spc="-5"/>
              <a:t> </a:t>
            </a:r>
            <a:r>
              <a:rPr spc="25"/>
              <a:t>Kemin</a:t>
            </a:r>
            <a:r>
              <a:rPr spc="-5"/>
              <a:t> </a:t>
            </a:r>
            <a:r>
              <a:rPr spc="45"/>
              <a:t>is</a:t>
            </a:r>
            <a:r>
              <a:rPr spc="-5"/>
              <a:t> </a:t>
            </a:r>
            <a:r>
              <a:rPr spc="10"/>
              <a:t>the</a:t>
            </a:r>
            <a:r>
              <a:rPr spc="0"/>
              <a:t> </a:t>
            </a:r>
            <a:r>
              <a:rPr spc="30"/>
              <a:t>founder</a:t>
            </a:r>
            <a:r>
              <a:rPr spc="-5"/>
              <a:t> </a:t>
            </a:r>
            <a:r>
              <a:rPr spc="45"/>
              <a:t>and</a:t>
            </a:r>
            <a:r>
              <a:rPr spc="-5"/>
              <a:t> </a:t>
            </a:r>
            <a:r>
              <a:rPr spc="25"/>
              <a:t>President</a:t>
            </a:r>
            <a:r>
              <a:rPr spc="-5"/>
              <a:t> </a:t>
            </a:r>
            <a:r>
              <a:rPr spc="15"/>
              <a:t>of</a:t>
            </a:r>
            <a:r>
              <a:rPr spc="-5"/>
              <a:t> </a:t>
            </a:r>
            <a:r>
              <a:rPr spc="25"/>
              <a:t>BankWaqf</a:t>
            </a:r>
            <a:r>
              <a:rPr spc="-5"/>
              <a:t> </a:t>
            </a:r>
            <a:r>
              <a:rPr spc="20"/>
              <a:t>International</a:t>
            </a:r>
            <a:r>
              <a:rPr spc="0"/>
              <a:t> </a:t>
            </a:r>
            <a:r>
              <a:rPr spc="20"/>
              <a:t>in</a:t>
            </a:r>
            <a:r>
              <a:rPr spc="-5"/>
              <a:t> </a:t>
            </a:r>
            <a:r>
              <a:rPr spc="-60"/>
              <a:t>2017. </a:t>
            </a:r>
            <a:r>
              <a:rPr spc="-379"/>
              <a:t> </a:t>
            </a:r>
            <a:r>
              <a:t>Dato’ </a:t>
            </a:r>
            <a:r>
              <a:rPr spc="25"/>
              <a:t>believes a </a:t>
            </a:r>
            <a:r>
              <a:rPr spc="20"/>
              <a:t>holistic </a:t>
            </a:r>
            <a:r>
              <a:rPr spc="10"/>
              <a:t>Waqf </a:t>
            </a:r>
            <a:r>
              <a:rPr spc="35"/>
              <a:t>system </a:t>
            </a:r>
            <a:r>
              <a:rPr spc="45"/>
              <a:t>is </a:t>
            </a:r>
            <a:r>
              <a:rPr spc="10"/>
              <a:t>the authentic </a:t>
            </a:r>
            <a:r>
              <a:rPr spc="45"/>
              <a:t>Muslim </a:t>
            </a:r>
            <a:r>
              <a:rPr spc="20"/>
              <a:t>economical </a:t>
            </a:r>
            <a:r>
              <a:rPr spc="45"/>
              <a:t>and </a:t>
            </a:r>
            <a:r>
              <a:rPr spc="10"/>
              <a:t>financial </a:t>
            </a:r>
            <a:r>
              <a:rPr spc="15"/>
              <a:t> </a:t>
            </a:r>
            <a:r>
              <a:rPr spc="20"/>
              <a:t>systems. </a:t>
            </a:r>
            <a:r>
              <a:t>Dato’ </a:t>
            </a:r>
            <a:r>
              <a:rPr spc="50"/>
              <a:t>holds </a:t>
            </a:r>
            <a:r>
              <a:rPr spc="10"/>
              <a:t>the </a:t>
            </a:r>
            <a:r>
              <a:rPr spc="20"/>
              <a:t>value </a:t>
            </a:r>
            <a:r>
              <a:rPr spc="-45"/>
              <a:t>“Grow,</a:t>
            </a:r>
            <a:r>
              <a:rPr spc="-40"/>
              <a:t> </a:t>
            </a:r>
            <a:r>
              <a:rPr spc="-15"/>
              <a:t>Earn, </a:t>
            </a:r>
            <a:r>
              <a:rPr spc="45"/>
              <a:t>and </a:t>
            </a:r>
            <a:r>
              <a:rPr spc="-25"/>
              <a:t>Charity”. </a:t>
            </a:r>
            <a:r>
              <a:rPr spc="15"/>
              <a:t>He </a:t>
            </a:r>
            <a:r>
              <a:rPr spc="45"/>
              <a:t>is also </a:t>
            </a:r>
            <a:r>
              <a:rPr spc="10"/>
              <a:t>the </a:t>
            </a:r>
            <a:r>
              <a:rPr spc="25"/>
              <a:t>Founder </a:t>
            </a:r>
            <a:r>
              <a:rPr spc="15"/>
              <a:t>of </a:t>
            </a:r>
            <a:r>
              <a:rPr spc="20"/>
              <a:t> </a:t>
            </a:r>
            <a:r>
              <a:rPr spc="15"/>
              <a:t>WaqfCoin Digital Platform </a:t>
            </a:r>
            <a:r>
              <a:rPr spc="60"/>
              <a:t>as </a:t>
            </a:r>
            <a:r>
              <a:rPr spc="25"/>
              <a:t>a medium </a:t>
            </a:r>
            <a:r>
              <a:rPr spc="15"/>
              <a:t>of </a:t>
            </a:r>
            <a:r>
              <a:rPr spc="10"/>
              <a:t>accelerating Waqf </a:t>
            </a:r>
            <a:r>
              <a:rPr spc="40"/>
              <a:t>Funds </a:t>
            </a:r>
            <a:r>
              <a:rPr spc="0"/>
              <a:t>with </a:t>
            </a:r>
            <a:r>
              <a:rPr spc="25"/>
              <a:t>investments </a:t>
            </a:r>
            <a:r>
              <a:rPr spc="30"/>
              <a:t> </a:t>
            </a:r>
            <a:r>
              <a:rPr spc="15"/>
              <a:t>features</a:t>
            </a:r>
            <a:r>
              <a:rPr spc="-55"/>
              <a:t> </a:t>
            </a:r>
            <a:r>
              <a:rPr spc="45"/>
              <a:t>and</a:t>
            </a:r>
            <a:r>
              <a:rPr spc="-55"/>
              <a:t> </a:t>
            </a:r>
            <a:r>
              <a:rPr spc="25"/>
              <a:t>Co-Founder</a:t>
            </a:r>
            <a:r>
              <a:rPr spc="-55"/>
              <a:t> </a:t>
            </a:r>
            <a:r>
              <a:rPr spc="15"/>
              <a:t>of</a:t>
            </a:r>
            <a:r>
              <a:rPr spc="-55"/>
              <a:t> </a:t>
            </a:r>
            <a:r>
              <a:t>iWAQF</a:t>
            </a:r>
            <a:r>
              <a:rPr spc="-55"/>
              <a:t> </a:t>
            </a:r>
            <a:r>
              <a:rPr spc="45"/>
              <a:t>and</a:t>
            </a:r>
            <a:r>
              <a:rPr spc="-55"/>
              <a:t> </a:t>
            </a:r>
            <a:r>
              <a:rPr spc="30"/>
              <a:t>appointed</a:t>
            </a:r>
            <a:r>
              <a:rPr spc="-55"/>
              <a:t> </a:t>
            </a:r>
            <a:r>
              <a:rPr spc="60"/>
              <a:t>as</a:t>
            </a:r>
            <a:r>
              <a:rPr spc="-55"/>
              <a:t> </a:t>
            </a:r>
            <a:r>
              <a:rPr spc="0"/>
              <a:t>Treasurer.</a:t>
            </a:r>
          </a:p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endParaRPr spc="0"/>
          </a:p>
          <a:p>
            <a:pPr marR="5080" indent="12700" algn="just">
              <a:lnSpc>
                <a:spcPct val="129899"/>
              </a:lnSpc>
              <a:defRPr sz="13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Dato’</a:t>
            </a:r>
            <a:r>
              <a:rPr spc="-5"/>
              <a:t> </a:t>
            </a:r>
            <a:r>
              <a:rPr spc="30"/>
              <a:t>graduated </a:t>
            </a:r>
            <a:r>
              <a:rPr spc="20"/>
              <a:t>from</a:t>
            </a:r>
            <a:r>
              <a:rPr spc="25"/>
              <a:t> </a:t>
            </a:r>
            <a:r>
              <a:rPr spc="20"/>
              <a:t>International</a:t>
            </a:r>
            <a:r>
              <a:rPr spc="25"/>
              <a:t> </a:t>
            </a:r>
            <a:r>
              <a:rPr spc="20"/>
              <a:t>Islamic</a:t>
            </a:r>
            <a:r>
              <a:rPr spc="25"/>
              <a:t> </a:t>
            </a:r>
            <a:r>
              <a:rPr spc="20"/>
              <a:t>University</a:t>
            </a:r>
            <a:r>
              <a:rPr spc="25"/>
              <a:t> </a:t>
            </a:r>
            <a:r>
              <a:rPr spc="30"/>
              <a:t>Pakistan </a:t>
            </a:r>
            <a:r>
              <a:rPr spc="20"/>
              <a:t>in</a:t>
            </a:r>
            <a:r>
              <a:rPr spc="25"/>
              <a:t> </a:t>
            </a:r>
            <a:r>
              <a:rPr spc="40"/>
              <a:t>Islamabad </a:t>
            </a:r>
            <a:r>
              <a:rPr spc="0"/>
              <a:t>with</a:t>
            </a:r>
            <a:r>
              <a:rPr spc="5"/>
              <a:t> </a:t>
            </a:r>
            <a:r>
              <a:rPr spc="25"/>
              <a:t>a </a:t>
            </a:r>
            <a:r>
              <a:rPr spc="30"/>
              <a:t> </a:t>
            </a:r>
            <a:r>
              <a:rPr spc="25"/>
              <a:t>Bachelor </a:t>
            </a:r>
            <a:r>
              <a:rPr spc="20"/>
              <a:t>Degree </a:t>
            </a:r>
            <a:r>
              <a:rPr spc="0"/>
              <a:t>inDa’wah</a:t>
            </a:r>
            <a:r>
              <a:rPr spc="5"/>
              <a:t> </a:t>
            </a:r>
            <a:r>
              <a:rPr spc="15"/>
              <a:t>Studies. </a:t>
            </a:r>
            <a:r>
              <a:rPr spc="-25"/>
              <a:t>Then,</a:t>
            </a:r>
            <a:r>
              <a:rPr spc="-20"/>
              <a:t> </a:t>
            </a:r>
            <a:r>
              <a:t>Dato’</a:t>
            </a:r>
            <a:r>
              <a:rPr spc="-5"/>
              <a:t> </a:t>
            </a:r>
            <a:r>
              <a:rPr spc="30"/>
              <a:t>graduated </a:t>
            </a:r>
            <a:r>
              <a:rPr spc="20"/>
              <a:t>from International Islamic </a:t>
            </a:r>
            <a:r>
              <a:rPr spc="25"/>
              <a:t> </a:t>
            </a:r>
            <a:r>
              <a:rPr spc="20"/>
              <a:t>University</a:t>
            </a:r>
            <a:r>
              <a:rPr spc="-55"/>
              <a:t> </a:t>
            </a:r>
            <a:r>
              <a:rPr spc="35"/>
              <a:t>Malaysia</a:t>
            </a:r>
            <a:r>
              <a:rPr spc="-55"/>
              <a:t> </a:t>
            </a:r>
            <a:r>
              <a:rPr spc="20"/>
              <a:t>in</a:t>
            </a:r>
            <a:r>
              <a:rPr spc="-55"/>
              <a:t> </a:t>
            </a:r>
            <a:r>
              <a:rPr spc="30"/>
              <a:t>Kuala</a:t>
            </a:r>
            <a:r>
              <a:rPr spc="-55"/>
              <a:t> </a:t>
            </a:r>
            <a:r>
              <a:rPr spc="0"/>
              <a:t>Lumpur,</a:t>
            </a:r>
            <a:r>
              <a:rPr spc="-55"/>
              <a:t> </a:t>
            </a:r>
            <a:r>
              <a:rPr spc="15"/>
              <a:t>Malaysia.</a:t>
            </a:r>
          </a:p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endParaRPr spc="15"/>
          </a:p>
          <a:p>
            <a:pPr marR="7620" indent="12700" algn="just">
              <a:lnSpc>
                <a:spcPct val="129899"/>
              </a:lnSpc>
              <a:defRPr sz="13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Dato’ </a:t>
            </a:r>
            <a:r>
              <a:rPr spc="30"/>
              <a:t>Abu Ubaidah </a:t>
            </a:r>
            <a:r>
              <a:rPr spc="45"/>
              <a:t>is also </a:t>
            </a:r>
            <a:r>
              <a:rPr spc="10"/>
              <a:t>the </a:t>
            </a:r>
            <a:r>
              <a:rPr spc="30"/>
              <a:t>Founding </a:t>
            </a:r>
            <a:r>
              <a:rPr spc="20"/>
              <a:t>Chairman </a:t>
            </a:r>
            <a:r>
              <a:rPr spc="45"/>
              <a:t>and </a:t>
            </a:r>
            <a:r>
              <a:rPr spc="10"/>
              <a:t>the </a:t>
            </a:r>
            <a:r>
              <a:rPr spc="30"/>
              <a:t>Founding </a:t>
            </a:r>
            <a:r>
              <a:rPr spc="25"/>
              <a:t>President </a:t>
            </a:r>
            <a:r>
              <a:rPr spc="15"/>
              <a:t>for </a:t>
            </a:r>
            <a:r>
              <a:rPr spc="25"/>
              <a:t>several </a:t>
            </a:r>
            <a:r>
              <a:rPr spc="-379"/>
              <a:t> </a:t>
            </a:r>
            <a:r>
              <a:rPr spc="15"/>
              <a:t>organizations,</a:t>
            </a:r>
            <a:r>
              <a:rPr spc="-55"/>
              <a:t> </a:t>
            </a:r>
            <a:r>
              <a:rPr spc="20"/>
              <a:t>namely</a:t>
            </a:r>
            <a:r>
              <a:rPr spc="-55"/>
              <a:t> </a:t>
            </a:r>
            <a:r>
              <a:rPr spc="20"/>
              <a:t>Chairman</a:t>
            </a:r>
            <a:r>
              <a:rPr spc="-50"/>
              <a:t> </a:t>
            </a:r>
            <a:r>
              <a:rPr spc="50"/>
              <a:t>&amp;</a:t>
            </a:r>
            <a:r>
              <a:rPr spc="-55"/>
              <a:t> </a:t>
            </a:r>
            <a:r>
              <a:rPr spc="-5"/>
              <a:t>CEO</a:t>
            </a:r>
            <a:r>
              <a:rPr spc="-50"/>
              <a:t> </a:t>
            </a:r>
            <a:r>
              <a:rPr spc="15"/>
              <a:t>of</a:t>
            </a:r>
            <a:r>
              <a:rPr spc="-55"/>
              <a:t> </a:t>
            </a:r>
            <a:r>
              <a:rPr spc="20"/>
              <a:t>Al-Akhyar</a:t>
            </a:r>
            <a:r>
              <a:rPr spc="-50"/>
              <a:t> </a:t>
            </a:r>
            <a:r>
              <a:rPr spc="30"/>
              <a:t>Educations</a:t>
            </a:r>
            <a:r>
              <a:rPr spc="-55"/>
              <a:t> </a:t>
            </a:r>
            <a:r>
              <a:rPr spc="25"/>
              <a:t>Group</a:t>
            </a:r>
            <a:r>
              <a:rPr spc="-50"/>
              <a:t> </a:t>
            </a:r>
            <a:r>
              <a:rPr spc="10"/>
              <a:t>Sdn.</a:t>
            </a:r>
            <a:r>
              <a:rPr spc="-55"/>
              <a:t> </a:t>
            </a:r>
            <a:r>
              <a:rPr spc="-30"/>
              <a:t>Bhd.,</a:t>
            </a:r>
            <a:r>
              <a:rPr spc="-50"/>
              <a:t> </a:t>
            </a:r>
            <a:r>
              <a:rPr spc="20"/>
              <a:t>Chairman </a:t>
            </a:r>
            <a:r>
              <a:rPr spc="-379"/>
              <a:t> </a:t>
            </a:r>
            <a:r>
              <a:rPr spc="15"/>
              <a:t>of </a:t>
            </a:r>
            <a:r>
              <a:rPr spc="45"/>
              <a:t>Maahad </a:t>
            </a:r>
            <a:r>
              <a:t>Tahfiz </a:t>
            </a:r>
            <a:r>
              <a:rPr spc="5"/>
              <a:t>al-Akhyar, </a:t>
            </a:r>
            <a:r>
              <a:rPr spc="25"/>
              <a:t>Founder </a:t>
            </a:r>
            <a:r>
              <a:rPr spc="50"/>
              <a:t>&amp; </a:t>
            </a:r>
            <a:r>
              <a:rPr spc="20"/>
              <a:t>Chairman </a:t>
            </a:r>
            <a:r>
              <a:rPr spc="15"/>
              <a:t>of </a:t>
            </a:r>
            <a:r>
              <a:rPr spc="20"/>
              <a:t>Al-Akhyar International </a:t>
            </a:r>
            <a:r>
              <a:rPr spc="10"/>
              <a:t>Foundation, </a:t>
            </a:r>
            <a:r>
              <a:rPr spc="15"/>
              <a:t> </a:t>
            </a:r>
            <a:r>
              <a:rPr spc="25"/>
              <a:t>President </a:t>
            </a:r>
            <a:r>
              <a:rPr spc="45"/>
              <a:t>and </a:t>
            </a:r>
            <a:r>
              <a:rPr spc="25"/>
              <a:t>Founder </a:t>
            </a:r>
            <a:r>
              <a:rPr spc="15"/>
              <a:t>of </a:t>
            </a:r>
            <a:r>
              <a:t>TDA </a:t>
            </a:r>
            <a:r>
              <a:rPr spc="15"/>
              <a:t>Malaysia, </a:t>
            </a:r>
            <a:r>
              <a:rPr spc="35"/>
              <a:t>Member </a:t>
            </a:r>
            <a:r>
              <a:rPr spc="15"/>
              <a:t>of </a:t>
            </a:r>
            <a:r>
              <a:rPr spc="5"/>
              <a:t>Committee </a:t>
            </a:r>
            <a:r>
              <a:rPr spc="20"/>
              <a:t>(Economy </a:t>
            </a:r>
            <a:r>
              <a:rPr spc="25"/>
              <a:t>Division) </a:t>
            </a:r>
            <a:r>
              <a:rPr spc="15"/>
              <a:t>of Al- </a:t>
            </a:r>
            <a:r>
              <a:rPr spc="20"/>
              <a:t> </a:t>
            </a:r>
            <a:r>
              <a:rPr spc="30"/>
              <a:t>Quran </a:t>
            </a:r>
            <a:r>
              <a:t>Tahfiz </a:t>
            </a:r>
            <a:r>
              <a:rPr spc="50"/>
              <a:t>Schools </a:t>
            </a:r>
            <a:r>
              <a:rPr spc="30"/>
              <a:t>Association </a:t>
            </a:r>
            <a:r>
              <a:rPr spc="5"/>
              <a:t>(PERMATA </a:t>
            </a:r>
            <a:r>
              <a:rPr spc="0"/>
              <a:t>Al-Quran), </a:t>
            </a:r>
            <a:r>
              <a:rPr spc="15"/>
              <a:t>Cooperative </a:t>
            </a:r>
            <a:r>
              <a:rPr spc="45"/>
              <a:t>Board </a:t>
            </a:r>
            <a:r>
              <a:rPr spc="35"/>
              <a:t>Member </a:t>
            </a:r>
            <a:r>
              <a:rPr spc="15"/>
              <a:t>of Al- </a:t>
            </a:r>
            <a:r>
              <a:rPr spc="20"/>
              <a:t> </a:t>
            </a:r>
            <a:r>
              <a:rPr spc="30"/>
              <a:t>Quran </a:t>
            </a:r>
            <a:r>
              <a:t>Tahfiz </a:t>
            </a:r>
            <a:r>
              <a:rPr spc="50"/>
              <a:t>Schools </a:t>
            </a:r>
            <a:r>
              <a:rPr spc="30"/>
              <a:t>Association </a:t>
            </a:r>
            <a:r>
              <a:rPr spc="15"/>
              <a:t>Cooperative </a:t>
            </a:r>
            <a:r>
              <a:t>(KOPERMATA), </a:t>
            </a:r>
            <a:r>
              <a:rPr spc="45"/>
              <a:t>and </a:t>
            </a:r>
            <a:r>
              <a:rPr spc="35"/>
              <a:t>Member </a:t>
            </a:r>
            <a:r>
              <a:rPr spc="15"/>
              <a:t>of </a:t>
            </a:r>
            <a:r>
              <a:rPr spc="45"/>
              <a:t>Board </a:t>
            </a:r>
            <a:r>
              <a:rPr spc="0"/>
              <a:t>at </a:t>
            </a:r>
            <a:r>
              <a:rPr spc="5"/>
              <a:t> </a:t>
            </a:r>
            <a:r>
              <a:rPr spc="35"/>
              <a:t>Malaysia</a:t>
            </a:r>
            <a:r>
              <a:rPr spc="40"/>
              <a:t> </a:t>
            </a:r>
            <a:r>
              <a:rPr spc="25"/>
              <a:t>Bumiputra</a:t>
            </a:r>
            <a:r>
              <a:rPr spc="30"/>
              <a:t> </a:t>
            </a:r>
            <a:r>
              <a:rPr spc="25"/>
              <a:t>Manufacturing</a:t>
            </a:r>
            <a:r>
              <a:rPr spc="30"/>
              <a:t> </a:t>
            </a:r>
            <a:r>
              <a:rPr spc="50"/>
              <a:t>&amp;</a:t>
            </a:r>
            <a:r>
              <a:rPr spc="55"/>
              <a:t> </a:t>
            </a:r>
            <a:r>
              <a:rPr spc="35"/>
              <a:t>Industry</a:t>
            </a:r>
            <a:r>
              <a:rPr spc="40"/>
              <a:t> </a:t>
            </a:r>
            <a:r>
              <a:rPr spc="25"/>
              <a:t>Services</a:t>
            </a:r>
            <a:r>
              <a:rPr spc="30"/>
              <a:t> Association</a:t>
            </a:r>
            <a:r>
              <a:rPr spc="35"/>
              <a:t> </a:t>
            </a:r>
            <a:r>
              <a:rPr spc="5"/>
              <a:t>that</a:t>
            </a:r>
            <a:r>
              <a:rPr spc="10"/>
              <a:t> </a:t>
            </a:r>
            <a:r>
              <a:rPr spc="45"/>
              <a:t>based</a:t>
            </a:r>
            <a:r>
              <a:rPr spc="50"/>
              <a:t> </a:t>
            </a:r>
            <a:r>
              <a:rPr spc="20"/>
              <a:t>in </a:t>
            </a:r>
            <a:r>
              <a:rPr spc="25"/>
              <a:t> </a:t>
            </a:r>
            <a:r>
              <a:rPr spc="15"/>
              <a:t>MATRADE</a:t>
            </a:r>
            <a:r>
              <a:rPr spc="-55"/>
              <a:t> </a:t>
            </a:r>
            <a:r>
              <a:rPr spc="15"/>
              <a:t>Exhibition</a:t>
            </a:r>
            <a:r>
              <a:rPr spc="-55"/>
              <a:t> </a:t>
            </a:r>
            <a:r>
              <a:rPr spc="45"/>
              <a:t>and</a:t>
            </a:r>
            <a:r>
              <a:rPr spc="-55"/>
              <a:t> </a:t>
            </a:r>
            <a:r>
              <a:rPr spc="25"/>
              <a:t>Convention</a:t>
            </a:r>
            <a:r>
              <a:rPr spc="-55"/>
              <a:t> </a:t>
            </a:r>
            <a:r>
              <a:rPr spc="-25"/>
              <a:t>Centre.</a:t>
            </a:r>
          </a:p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25"/>
          </a:p>
          <a:p>
            <a:pPr marR="5080" indent="12700" algn="just">
              <a:lnSpc>
                <a:spcPct val="129899"/>
              </a:lnSpc>
              <a:defRPr sz="1300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He</a:t>
            </a:r>
            <a:r>
              <a:rPr spc="-50"/>
              <a:t> </a:t>
            </a:r>
            <a:r>
              <a:rPr spc="30"/>
              <a:t>strongly</a:t>
            </a:r>
            <a:r>
              <a:rPr spc="-45"/>
              <a:t> </a:t>
            </a:r>
            <a:r>
              <a:rPr spc="35"/>
              <a:t>encourages</a:t>
            </a:r>
            <a:r>
              <a:rPr spc="-45"/>
              <a:t> </a:t>
            </a:r>
            <a:r>
              <a:rPr spc="50"/>
              <a:t>Muslims</a:t>
            </a:r>
            <a:r>
              <a:rPr spc="-45"/>
              <a:t> </a:t>
            </a:r>
            <a:r>
              <a:rPr spc="10"/>
              <a:t>all</a:t>
            </a:r>
            <a:r>
              <a:rPr spc="-45"/>
              <a:t> </a:t>
            </a:r>
            <a:r>
              <a:rPr spc="25"/>
              <a:t>over</a:t>
            </a:r>
            <a:r>
              <a:rPr spc="-45"/>
              <a:t> </a:t>
            </a:r>
            <a:r>
              <a:rPr spc="10"/>
              <a:t>the</a:t>
            </a:r>
            <a:r>
              <a:rPr spc="-45"/>
              <a:t> </a:t>
            </a:r>
            <a:r>
              <a:rPr spc="25"/>
              <a:t>world</a:t>
            </a:r>
            <a:r>
              <a:rPr spc="-45"/>
              <a:t> </a:t>
            </a:r>
            <a:r>
              <a:t>to</a:t>
            </a:r>
            <a:r>
              <a:rPr spc="-45"/>
              <a:t> </a:t>
            </a:r>
            <a:r>
              <a:rPr spc="30"/>
              <a:t>engage</a:t>
            </a:r>
            <a:r>
              <a:rPr spc="-45"/>
              <a:t> </a:t>
            </a:r>
            <a:r>
              <a:rPr spc="20"/>
              <a:t>in</a:t>
            </a:r>
            <a:r>
              <a:rPr spc="-45"/>
              <a:t> </a:t>
            </a:r>
            <a:r>
              <a:rPr spc="55"/>
              <a:t>business</a:t>
            </a:r>
            <a:r>
              <a:rPr spc="-45"/>
              <a:t> </a:t>
            </a:r>
            <a:r>
              <a:rPr spc="20"/>
              <a:t>in</a:t>
            </a:r>
            <a:r>
              <a:rPr spc="-45"/>
              <a:t> </a:t>
            </a:r>
            <a:r>
              <a:rPr spc="35"/>
              <a:t>an</a:t>
            </a:r>
            <a:r>
              <a:rPr spc="-45"/>
              <a:t> </a:t>
            </a:r>
            <a:r>
              <a:rPr spc="20"/>
              <a:t>Islamic</a:t>
            </a:r>
            <a:r>
              <a:rPr spc="-45"/>
              <a:t> </a:t>
            </a:r>
            <a:r>
              <a:rPr spc="10"/>
              <a:t>way </a:t>
            </a:r>
            <a:r>
              <a:rPr spc="-379"/>
              <a:t> </a:t>
            </a:r>
            <a:r>
              <a:rPr spc="45"/>
              <a:t>and</a:t>
            </a:r>
            <a:r>
              <a:rPr spc="50"/>
              <a:t> </a:t>
            </a:r>
            <a:r>
              <a:rPr spc="35"/>
              <a:t>by</a:t>
            </a:r>
            <a:r>
              <a:rPr spc="40"/>
              <a:t> </a:t>
            </a:r>
            <a:r>
              <a:rPr spc="35"/>
              <a:t>establishing</a:t>
            </a:r>
            <a:r>
              <a:rPr spc="40"/>
              <a:t> </a:t>
            </a:r>
            <a:r>
              <a:rPr spc="10"/>
              <a:t>the</a:t>
            </a:r>
            <a:r>
              <a:t> little-known</a:t>
            </a:r>
            <a:r>
              <a:rPr spc="20"/>
              <a:t> but</a:t>
            </a:r>
            <a:r>
              <a:rPr spc="25"/>
              <a:t> </a:t>
            </a:r>
            <a:r>
              <a:t>powerful</a:t>
            </a:r>
            <a:r>
              <a:rPr spc="20"/>
              <a:t> </a:t>
            </a:r>
            <a:r>
              <a:rPr spc="25"/>
              <a:t>bankwaqf</a:t>
            </a:r>
            <a:r>
              <a:rPr spc="30"/>
              <a:t> </a:t>
            </a:r>
            <a:r>
              <a:rPr spc="20"/>
              <a:t>in</a:t>
            </a:r>
            <a:r>
              <a:rPr spc="25"/>
              <a:t> </a:t>
            </a:r>
            <a:r>
              <a:rPr spc="35"/>
              <a:t>various</a:t>
            </a:r>
            <a:r>
              <a:rPr spc="40"/>
              <a:t> </a:t>
            </a:r>
            <a:r>
              <a:rPr spc="45"/>
              <a:t>Muslim </a:t>
            </a:r>
            <a:r>
              <a:rPr spc="50"/>
              <a:t> </a:t>
            </a:r>
            <a:r>
              <a:rPr spc="10"/>
              <a:t>communities.</a:t>
            </a:r>
            <a:r>
              <a:t> </a:t>
            </a:r>
            <a:r>
              <a:rPr spc="30"/>
              <a:t>Bankwaqf</a:t>
            </a:r>
            <a:r>
              <a:rPr spc="35"/>
              <a:t> </a:t>
            </a:r>
            <a:r>
              <a:rPr spc="20"/>
              <a:t>International</a:t>
            </a:r>
            <a:r>
              <a:rPr spc="25"/>
              <a:t> </a:t>
            </a:r>
            <a:r>
              <a:rPr spc="50"/>
              <a:t>holds</a:t>
            </a:r>
            <a:r>
              <a:rPr spc="55"/>
              <a:t> </a:t>
            </a:r>
            <a:r>
              <a:rPr spc="10"/>
              <a:t>the</a:t>
            </a:r>
            <a:r>
              <a:t> principle</a:t>
            </a:r>
            <a:r>
              <a:rPr spc="20"/>
              <a:t> </a:t>
            </a:r>
            <a:r>
              <a:rPr spc="5"/>
              <a:t>that</a:t>
            </a:r>
            <a:r>
              <a:rPr spc="10"/>
              <a:t> waqf </a:t>
            </a:r>
            <a:r>
              <a:t> </a:t>
            </a:r>
            <a:r>
              <a:rPr spc="25"/>
              <a:t>property </a:t>
            </a:r>
            <a:r>
              <a:rPr spc="50"/>
              <a:t>should </a:t>
            </a:r>
            <a:r>
              <a:rPr spc="30"/>
              <a:t>be </a:t>
            </a:r>
            <a:r>
              <a:rPr spc="20"/>
              <a:t>nourished, </a:t>
            </a:r>
            <a:r>
              <a:rPr spc="75"/>
              <a:t>so </a:t>
            </a:r>
            <a:r>
              <a:rPr spc="10"/>
              <a:t>the </a:t>
            </a:r>
            <a:r>
              <a:rPr spc="20"/>
              <a:t>value </a:t>
            </a:r>
            <a:r>
              <a:rPr spc="30"/>
              <a:t>continuously </a:t>
            </a:r>
            <a:r>
              <a:rPr spc="25"/>
              <a:t>reaches </a:t>
            </a:r>
            <a:r>
              <a:rPr spc="10"/>
              <a:t>the </a:t>
            </a:r>
            <a:r>
              <a:rPr spc="20"/>
              <a:t>benefits </a:t>
            </a:r>
            <a:r>
              <a:t>for </a:t>
            </a:r>
            <a:r>
              <a:rPr spc="10"/>
              <a:t>all </a:t>
            </a:r>
            <a:r>
              <a:t> </a:t>
            </a:r>
            <a:r>
              <a:rPr spc="40"/>
              <a:t>prolonged </a:t>
            </a:r>
            <a:r>
              <a:rPr spc="45"/>
              <a:t>and </a:t>
            </a:r>
            <a:r>
              <a:rPr spc="25"/>
              <a:t>widened </a:t>
            </a:r>
            <a:r>
              <a:rPr spc="20"/>
              <a:t>even </a:t>
            </a:r>
            <a:r>
              <a:rPr spc="0"/>
              <a:t>after </a:t>
            </a:r>
            <a:r>
              <a:rPr spc="-5"/>
              <a:t>we </a:t>
            </a:r>
            <a:r>
              <a:t>leave </a:t>
            </a:r>
            <a:r>
              <a:rPr spc="30"/>
              <a:t>this </a:t>
            </a:r>
            <a:r>
              <a:rPr spc="-10"/>
              <a:t>world. </a:t>
            </a:r>
            <a:r>
              <a:rPr spc="-5"/>
              <a:t>The </a:t>
            </a:r>
            <a:r>
              <a:rPr spc="40"/>
              <a:t>most </a:t>
            </a:r>
            <a:r>
              <a:rPr spc="-5"/>
              <a:t>efficient </a:t>
            </a:r>
            <a:r>
              <a:rPr spc="10"/>
              <a:t>way </a:t>
            </a:r>
            <a:r>
              <a:t>to </a:t>
            </a:r>
            <a:r>
              <a:rPr spc="25"/>
              <a:t>raise </a:t>
            </a:r>
            <a:r>
              <a:rPr spc="10"/>
              <a:t>waqf</a:t>
            </a:r>
            <a:r>
              <a:t> </a:t>
            </a:r>
            <a:r>
              <a:rPr spc="45"/>
              <a:t>and</a:t>
            </a:r>
            <a:r>
              <a:rPr spc="50"/>
              <a:t> </a:t>
            </a:r>
            <a:r>
              <a:rPr spc="30"/>
              <a:t>develop</a:t>
            </a:r>
            <a:r>
              <a:rPr spc="35"/>
              <a:t> </a:t>
            </a:r>
            <a:r>
              <a:rPr spc="10"/>
              <a:t>the</a:t>
            </a:r>
            <a:r>
              <a:t> </a:t>
            </a:r>
            <a:r>
              <a:rPr spc="20"/>
              <a:t>value</a:t>
            </a:r>
            <a:r>
              <a:rPr spc="25"/>
              <a:t> </a:t>
            </a:r>
            <a:r>
              <a:t>of</a:t>
            </a:r>
            <a:r>
              <a:rPr spc="20"/>
              <a:t> </a:t>
            </a:r>
            <a:r>
              <a:rPr spc="10"/>
              <a:t>waqf</a:t>
            </a:r>
            <a:r>
              <a:t> </a:t>
            </a:r>
            <a:r>
              <a:rPr spc="45"/>
              <a:t>is</a:t>
            </a:r>
            <a:r>
              <a:rPr spc="50"/>
              <a:t> </a:t>
            </a:r>
            <a:r>
              <a:rPr spc="35"/>
              <a:t>through</a:t>
            </a:r>
            <a:r>
              <a:rPr spc="40"/>
              <a:t> </a:t>
            </a:r>
            <a:r>
              <a:rPr spc="55"/>
              <a:t>business </a:t>
            </a:r>
            <a:r>
              <a:rPr spc="5"/>
              <a:t>activities</a:t>
            </a:r>
            <a:r>
              <a:rPr spc="10"/>
              <a:t> </a:t>
            </a:r>
            <a:r>
              <a:rPr spc="45"/>
              <a:t>and</a:t>
            </a:r>
            <a:r>
              <a:rPr spc="50"/>
              <a:t> </a:t>
            </a:r>
            <a:r>
              <a:rPr spc="30"/>
              <a:t>Bankwaqf</a:t>
            </a:r>
            <a:r>
              <a:rPr spc="35"/>
              <a:t> </a:t>
            </a:r>
            <a:r>
              <a:rPr spc="20"/>
              <a:t>International</a:t>
            </a:r>
            <a:r>
              <a:rPr spc="-55"/>
              <a:t> </a:t>
            </a:r>
            <a:r>
              <a:rPr spc="60"/>
              <a:t>as</a:t>
            </a:r>
            <a:r>
              <a:rPr spc="-55"/>
              <a:t> </a:t>
            </a:r>
            <a:r>
              <a:rPr spc="20"/>
              <a:t>mediator</a:t>
            </a:r>
            <a:r>
              <a:rPr spc="-55"/>
              <a:t> </a:t>
            </a:r>
            <a:r>
              <a:rPr spc="10"/>
              <a:t>between</a:t>
            </a:r>
            <a:r>
              <a:rPr spc="-55"/>
              <a:t> </a:t>
            </a:r>
            <a:r>
              <a:rPr spc="35"/>
              <a:t>investors</a:t>
            </a:r>
            <a:r>
              <a:rPr spc="-55"/>
              <a:t> </a:t>
            </a:r>
            <a:r>
              <a:rPr spc="45"/>
              <a:t>and</a:t>
            </a:r>
            <a:r>
              <a:rPr spc="-55"/>
              <a:t> </a:t>
            </a:r>
            <a:r>
              <a:rPr spc="35"/>
              <a:t>businesses.</a:t>
            </a:r>
          </a:p>
        </p:txBody>
      </p:sp>
      <p:sp>
        <p:nvSpPr>
          <p:cNvPr id="294" name="object 4"/>
          <p:cNvSpPr/>
          <p:nvPr/>
        </p:nvSpPr>
        <p:spPr>
          <a:xfrm>
            <a:off x="-1" y="-19907"/>
            <a:ext cx="7562851" cy="1008244"/>
          </a:xfrm>
          <a:prstGeom prst="rect">
            <a:avLst/>
          </a:pr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object 5"/>
          <p:cNvSpPr txBox="1">
            <a:spLocks noGrp="1"/>
          </p:cNvSpPr>
          <p:nvPr>
            <p:ph type="title"/>
          </p:nvPr>
        </p:nvSpPr>
        <p:spPr>
          <a:xfrm>
            <a:off x="400359" y="168276"/>
            <a:ext cx="3073092" cy="427681"/>
          </a:xfrm>
          <a:prstGeom prst="rect">
            <a:avLst/>
          </a:prstGeom>
        </p:spPr>
        <p:txBody>
          <a:bodyPr/>
          <a:lstStyle/>
          <a:p>
            <a:pPr indent="12700"/>
            <a:r>
              <a:t>KEY</a:t>
            </a:r>
            <a:r>
              <a:rPr spc="-200"/>
              <a:t> </a:t>
            </a:r>
            <a:r>
              <a:t>PERSON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object 2"/>
          <p:cNvGrpSpPr/>
          <p:nvPr/>
        </p:nvGrpSpPr>
        <p:grpSpPr>
          <a:xfrm>
            <a:off x="140827" y="2018585"/>
            <a:ext cx="7114516" cy="8417768"/>
            <a:chOff x="0" y="0"/>
            <a:chExt cx="7114514" cy="8417766"/>
          </a:xfrm>
        </p:grpSpPr>
        <p:sp>
          <p:nvSpPr>
            <p:cNvPr id="297" name="Shape"/>
            <p:cNvSpPr/>
            <p:nvPr/>
          </p:nvSpPr>
          <p:spPr>
            <a:xfrm>
              <a:off x="0" y="0"/>
              <a:ext cx="7050265" cy="841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4"/>
                  </a:lnTo>
                  <a:lnTo>
                    <a:pt x="266" y="21539"/>
                  </a:lnTo>
                  <a:lnTo>
                    <a:pt x="157" y="21469"/>
                  </a:lnTo>
                  <a:lnTo>
                    <a:pt x="73" y="21378"/>
                  </a:lnTo>
                  <a:lnTo>
                    <a:pt x="19" y="21270"/>
                  </a:lnTo>
                  <a:lnTo>
                    <a:pt x="0" y="21151"/>
                  </a:lnTo>
                  <a:lnTo>
                    <a:pt x="0" y="449"/>
                  </a:lnTo>
                  <a:lnTo>
                    <a:pt x="19" y="330"/>
                  </a:lnTo>
                  <a:lnTo>
                    <a:pt x="73" y="222"/>
                  </a:lnTo>
                  <a:lnTo>
                    <a:pt x="157" y="131"/>
                  </a:lnTo>
                  <a:lnTo>
                    <a:pt x="266" y="61"/>
                  </a:lnTo>
                  <a:lnTo>
                    <a:pt x="394" y="16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6"/>
                  </a:lnTo>
                  <a:lnTo>
                    <a:pt x="21531" y="61"/>
                  </a:lnTo>
                  <a:lnTo>
                    <a:pt x="21600" y="106"/>
                  </a:lnTo>
                  <a:lnTo>
                    <a:pt x="536" y="106"/>
                  </a:lnTo>
                  <a:lnTo>
                    <a:pt x="407" y="123"/>
                  </a:lnTo>
                  <a:lnTo>
                    <a:pt x="294" y="172"/>
                  </a:lnTo>
                  <a:lnTo>
                    <a:pt x="205" y="246"/>
                  </a:lnTo>
                  <a:lnTo>
                    <a:pt x="147" y="340"/>
                  </a:lnTo>
                  <a:lnTo>
                    <a:pt x="126" y="449"/>
                  </a:lnTo>
                  <a:lnTo>
                    <a:pt x="126" y="21151"/>
                  </a:lnTo>
                  <a:lnTo>
                    <a:pt x="147" y="21260"/>
                  </a:lnTo>
                  <a:lnTo>
                    <a:pt x="205" y="21354"/>
                  </a:lnTo>
                  <a:lnTo>
                    <a:pt x="294" y="21428"/>
                  </a:lnTo>
                  <a:lnTo>
                    <a:pt x="407" y="21477"/>
                  </a:lnTo>
                  <a:lnTo>
                    <a:pt x="536" y="21494"/>
                  </a:lnTo>
                  <a:lnTo>
                    <a:pt x="21600" y="21494"/>
                  </a:lnTo>
                  <a:lnTo>
                    <a:pt x="21531" y="21539"/>
                  </a:lnTo>
                  <a:lnTo>
                    <a:pt x="21403" y="21584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Shape"/>
            <p:cNvSpPr/>
            <p:nvPr/>
          </p:nvSpPr>
          <p:spPr>
            <a:xfrm>
              <a:off x="6939404" y="41175"/>
              <a:ext cx="175111" cy="833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3"/>
                  </a:lnTo>
                  <a:lnTo>
                    <a:pt x="13338" y="21458"/>
                  </a:lnTo>
                  <a:lnTo>
                    <a:pt x="15678" y="21363"/>
                  </a:lnTo>
                  <a:lnTo>
                    <a:pt x="16518" y="21253"/>
                  </a:lnTo>
                  <a:lnTo>
                    <a:pt x="16518" y="347"/>
                  </a:lnTo>
                  <a:lnTo>
                    <a:pt x="15678" y="237"/>
                  </a:lnTo>
                  <a:lnTo>
                    <a:pt x="13338" y="142"/>
                  </a:lnTo>
                  <a:lnTo>
                    <a:pt x="9766" y="67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6"/>
                  </a:lnTo>
                  <a:lnTo>
                    <a:pt x="18654" y="118"/>
                  </a:lnTo>
                  <a:lnTo>
                    <a:pt x="20829" y="226"/>
                  </a:lnTo>
                  <a:lnTo>
                    <a:pt x="21600" y="347"/>
                  </a:lnTo>
                  <a:lnTo>
                    <a:pt x="21600" y="21253"/>
                  </a:lnTo>
                  <a:lnTo>
                    <a:pt x="20829" y="21374"/>
                  </a:lnTo>
                  <a:lnTo>
                    <a:pt x="18654" y="21482"/>
                  </a:lnTo>
                  <a:lnTo>
                    <a:pt x="15279" y="21574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0" name="object 3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4" name="object 4"/>
          <p:cNvGrpSpPr/>
          <p:nvPr/>
        </p:nvGrpSpPr>
        <p:grpSpPr>
          <a:xfrm>
            <a:off x="397599" y="403348"/>
            <a:ext cx="714651" cy="408088"/>
            <a:chOff x="0" y="0"/>
            <a:chExt cx="714650" cy="408087"/>
          </a:xfrm>
        </p:grpSpPr>
        <p:pic>
          <p:nvPicPr>
            <p:cNvPr id="301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" name="object 6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bject 7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5" name="object 8"/>
          <p:cNvSpPr/>
          <p:nvPr/>
        </p:nvSpPr>
        <p:spPr>
          <a:xfrm>
            <a:off x="1472583" y="997895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9" name="object 9"/>
          <p:cNvGrpSpPr/>
          <p:nvPr/>
        </p:nvGrpSpPr>
        <p:grpSpPr>
          <a:xfrm>
            <a:off x="289377" y="2218170"/>
            <a:ext cx="3383248" cy="1872317"/>
            <a:chOff x="0" y="0"/>
            <a:chExt cx="3383246" cy="1872316"/>
          </a:xfrm>
        </p:grpSpPr>
        <p:sp>
          <p:nvSpPr>
            <p:cNvPr id="306" name="object 10"/>
            <p:cNvSpPr/>
            <p:nvPr/>
          </p:nvSpPr>
          <p:spPr>
            <a:xfrm>
              <a:off x="0" y="1742953"/>
              <a:ext cx="3383247" cy="1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object 11"/>
            <p:cNvSpPr/>
            <p:nvPr/>
          </p:nvSpPr>
          <p:spPr>
            <a:xfrm>
              <a:off x="3253829" y="538"/>
              <a:ext cx="129418" cy="1871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107"/>
                  </a:lnTo>
                  <a:lnTo>
                    <a:pt x="0" y="0"/>
                  </a:lnTo>
                  <a:lnTo>
                    <a:pt x="21600" y="148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object 12"/>
            <p:cNvSpPr/>
            <p:nvPr/>
          </p:nvSpPr>
          <p:spPr>
            <a:xfrm>
              <a:off x="0" y="0"/>
              <a:ext cx="3253829" cy="1742954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0" name="object 13"/>
          <p:cNvSpPr txBox="1">
            <a:spLocks noGrp="1"/>
          </p:cNvSpPr>
          <p:nvPr>
            <p:ph type="title"/>
          </p:nvPr>
        </p:nvSpPr>
        <p:spPr>
          <a:xfrm>
            <a:off x="2544503" y="1160006"/>
            <a:ext cx="2477137" cy="436881"/>
          </a:xfrm>
          <a:prstGeom prst="rect">
            <a:avLst/>
          </a:prstGeom>
        </p:spPr>
        <p:txBody>
          <a:bodyPr/>
          <a:lstStyle/>
          <a:p>
            <a:pPr indent="12700"/>
            <a:r>
              <a:t>CORE</a:t>
            </a:r>
            <a:r>
              <a:rPr spc="-200"/>
              <a:t> </a:t>
            </a:r>
            <a:r>
              <a:rPr spc="100"/>
              <a:t>BUSINESS</a:t>
            </a:r>
          </a:p>
        </p:txBody>
      </p:sp>
      <p:grpSp>
        <p:nvGrpSpPr>
          <p:cNvPr id="314" name="object 14"/>
          <p:cNvGrpSpPr/>
          <p:nvPr/>
        </p:nvGrpSpPr>
        <p:grpSpPr>
          <a:xfrm>
            <a:off x="3758803" y="2192646"/>
            <a:ext cx="3386918" cy="871600"/>
            <a:chOff x="0" y="0"/>
            <a:chExt cx="3386916" cy="871599"/>
          </a:xfrm>
        </p:grpSpPr>
        <p:sp>
          <p:nvSpPr>
            <p:cNvPr id="311" name="object 15"/>
            <p:cNvSpPr/>
            <p:nvPr/>
          </p:nvSpPr>
          <p:spPr>
            <a:xfrm>
              <a:off x="0" y="742238"/>
              <a:ext cx="3386915" cy="1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object 16"/>
            <p:cNvSpPr/>
            <p:nvPr/>
          </p:nvSpPr>
          <p:spPr>
            <a:xfrm>
              <a:off x="3257358" y="539"/>
              <a:ext cx="129559" cy="87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392"/>
                  </a:lnTo>
                  <a:lnTo>
                    <a:pt x="0" y="0"/>
                  </a:lnTo>
                  <a:lnTo>
                    <a:pt x="21600" y="319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object 17"/>
            <p:cNvSpPr/>
            <p:nvPr/>
          </p:nvSpPr>
          <p:spPr>
            <a:xfrm>
              <a:off x="0" y="0"/>
              <a:ext cx="3257358" cy="742239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18" name="object 18"/>
          <p:cNvGrpSpPr/>
          <p:nvPr/>
        </p:nvGrpSpPr>
        <p:grpSpPr>
          <a:xfrm>
            <a:off x="312399" y="4200764"/>
            <a:ext cx="3385637" cy="2364373"/>
            <a:chOff x="0" y="0"/>
            <a:chExt cx="3385635" cy="2364371"/>
          </a:xfrm>
        </p:grpSpPr>
        <p:sp>
          <p:nvSpPr>
            <p:cNvPr id="315" name="object 19"/>
            <p:cNvSpPr/>
            <p:nvPr/>
          </p:nvSpPr>
          <p:spPr>
            <a:xfrm>
              <a:off x="0" y="2234775"/>
              <a:ext cx="3385636" cy="12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object 20"/>
            <p:cNvSpPr/>
            <p:nvPr/>
          </p:nvSpPr>
          <p:spPr>
            <a:xfrm>
              <a:off x="3256126" y="539"/>
              <a:ext cx="129510" cy="23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416"/>
                  </a:lnTo>
                  <a:lnTo>
                    <a:pt x="0" y="0"/>
                  </a:lnTo>
                  <a:lnTo>
                    <a:pt x="21600" y="117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object 21"/>
            <p:cNvSpPr/>
            <p:nvPr/>
          </p:nvSpPr>
          <p:spPr>
            <a:xfrm>
              <a:off x="0" y="0"/>
              <a:ext cx="3256126" cy="2234776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22" name="object 22"/>
          <p:cNvGrpSpPr/>
          <p:nvPr/>
        </p:nvGrpSpPr>
        <p:grpSpPr>
          <a:xfrm>
            <a:off x="289377" y="6679138"/>
            <a:ext cx="3385676" cy="2465944"/>
            <a:chOff x="0" y="0"/>
            <a:chExt cx="3385675" cy="2465943"/>
          </a:xfrm>
        </p:grpSpPr>
        <p:sp>
          <p:nvSpPr>
            <p:cNvPr id="319" name="object 23"/>
            <p:cNvSpPr/>
            <p:nvPr/>
          </p:nvSpPr>
          <p:spPr>
            <a:xfrm>
              <a:off x="0" y="2336381"/>
              <a:ext cx="3385676" cy="12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object 24"/>
            <p:cNvSpPr/>
            <p:nvPr/>
          </p:nvSpPr>
          <p:spPr>
            <a:xfrm>
              <a:off x="3256165" y="538"/>
              <a:ext cx="129511" cy="246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465"/>
                  </a:lnTo>
                  <a:lnTo>
                    <a:pt x="0" y="0"/>
                  </a:lnTo>
                  <a:lnTo>
                    <a:pt x="21600" y="113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object 25"/>
            <p:cNvSpPr/>
            <p:nvPr/>
          </p:nvSpPr>
          <p:spPr>
            <a:xfrm>
              <a:off x="0" y="0"/>
              <a:ext cx="3256165" cy="2336382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26" name="object 26"/>
          <p:cNvGrpSpPr/>
          <p:nvPr/>
        </p:nvGrpSpPr>
        <p:grpSpPr>
          <a:xfrm>
            <a:off x="3758801" y="3148688"/>
            <a:ext cx="3385979" cy="1050848"/>
            <a:chOff x="0" y="0"/>
            <a:chExt cx="3385978" cy="1050846"/>
          </a:xfrm>
        </p:grpSpPr>
        <p:sp>
          <p:nvSpPr>
            <p:cNvPr id="323" name="object 27"/>
            <p:cNvSpPr/>
            <p:nvPr/>
          </p:nvSpPr>
          <p:spPr>
            <a:xfrm>
              <a:off x="0" y="921485"/>
              <a:ext cx="3385979" cy="1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object 28"/>
            <p:cNvSpPr/>
            <p:nvPr/>
          </p:nvSpPr>
          <p:spPr>
            <a:xfrm>
              <a:off x="3256456" y="538"/>
              <a:ext cx="129522" cy="10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940"/>
                  </a:lnTo>
                  <a:lnTo>
                    <a:pt x="0" y="0"/>
                  </a:lnTo>
                  <a:lnTo>
                    <a:pt x="21600" y="264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object 29"/>
            <p:cNvSpPr/>
            <p:nvPr/>
          </p:nvSpPr>
          <p:spPr>
            <a:xfrm>
              <a:off x="0" y="0"/>
              <a:ext cx="3256456" cy="921484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0" name="object 30"/>
          <p:cNvGrpSpPr/>
          <p:nvPr/>
        </p:nvGrpSpPr>
        <p:grpSpPr>
          <a:xfrm>
            <a:off x="3783217" y="4290214"/>
            <a:ext cx="3384960" cy="622412"/>
            <a:chOff x="0" y="0"/>
            <a:chExt cx="3384959" cy="622411"/>
          </a:xfrm>
        </p:grpSpPr>
        <p:sp>
          <p:nvSpPr>
            <p:cNvPr id="327" name="object 31"/>
            <p:cNvSpPr/>
            <p:nvPr/>
          </p:nvSpPr>
          <p:spPr>
            <a:xfrm>
              <a:off x="0" y="493049"/>
              <a:ext cx="3384960" cy="1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object 32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object 33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4" name="object 34"/>
          <p:cNvGrpSpPr/>
          <p:nvPr/>
        </p:nvGrpSpPr>
        <p:grpSpPr>
          <a:xfrm>
            <a:off x="3783217" y="5002888"/>
            <a:ext cx="3384960" cy="622413"/>
            <a:chOff x="0" y="0"/>
            <a:chExt cx="3384959" cy="622412"/>
          </a:xfrm>
        </p:grpSpPr>
        <p:sp>
          <p:nvSpPr>
            <p:cNvPr id="331" name="object 35"/>
            <p:cNvSpPr/>
            <p:nvPr/>
          </p:nvSpPr>
          <p:spPr>
            <a:xfrm>
              <a:off x="0" y="493051"/>
              <a:ext cx="3384960" cy="1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object 36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object 37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8" name="object 38"/>
          <p:cNvGrpSpPr/>
          <p:nvPr/>
        </p:nvGrpSpPr>
        <p:grpSpPr>
          <a:xfrm>
            <a:off x="3758801" y="5720469"/>
            <a:ext cx="3384961" cy="622412"/>
            <a:chOff x="0" y="0"/>
            <a:chExt cx="3384959" cy="622411"/>
          </a:xfrm>
        </p:grpSpPr>
        <p:sp>
          <p:nvSpPr>
            <p:cNvPr id="335" name="object 39"/>
            <p:cNvSpPr/>
            <p:nvPr/>
          </p:nvSpPr>
          <p:spPr>
            <a:xfrm>
              <a:off x="0" y="493049"/>
              <a:ext cx="3384960" cy="1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object 40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object 41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2" name="object 42"/>
          <p:cNvGrpSpPr/>
          <p:nvPr/>
        </p:nvGrpSpPr>
        <p:grpSpPr>
          <a:xfrm>
            <a:off x="3783217" y="6419498"/>
            <a:ext cx="3384960" cy="622412"/>
            <a:chOff x="0" y="0"/>
            <a:chExt cx="3384959" cy="622411"/>
          </a:xfrm>
        </p:grpSpPr>
        <p:sp>
          <p:nvSpPr>
            <p:cNvPr id="339" name="object 43"/>
            <p:cNvSpPr/>
            <p:nvPr/>
          </p:nvSpPr>
          <p:spPr>
            <a:xfrm>
              <a:off x="0" y="493049"/>
              <a:ext cx="3384960" cy="12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object 44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object 45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6" name="object 46"/>
          <p:cNvGrpSpPr/>
          <p:nvPr/>
        </p:nvGrpSpPr>
        <p:grpSpPr>
          <a:xfrm>
            <a:off x="3783203" y="7122428"/>
            <a:ext cx="3385812" cy="927117"/>
            <a:chOff x="0" y="0"/>
            <a:chExt cx="3385811" cy="927116"/>
          </a:xfrm>
        </p:grpSpPr>
        <p:sp>
          <p:nvSpPr>
            <p:cNvPr id="343" name="object 47"/>
            <p:cNvSpPr/>
            <p:nvPr/>
          </p:nvSpPr>
          <p:spPr>
            <a:xfrm>
              <a:off x="0" y="797755"/>
              <a:ext cx="3385812" cy="12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object 48"/>
            <p:cNvSpPr/>
            <p:nvPr/>
          </p:nvSpPr>
          <p:spPr>
            <a:xfrm>
              <a:off x="3256295" y="539"/>
              <a:ext cx="129515" cy="92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584"/>
                  </a:lnTo>
                  <a:lnTo>
                    <a:pt x="0" y="0"/>
                  </a:lnTo>
                  <a:lnTo>
                    <a:pt x="21600" y="30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object 49"/>
            <p:cNvSpPr/>
            <p:nvPr/>
          </p:nvSpPr>
          <p:spPr>
            <a:xfrm>
              <a:off x="0" y="0"/>
              <a:ext cx="3256296" cy="797755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50" name="object 50"/>
          <p:cNvGrpSpPr/>
          <p:nvPr/>
        </p:nvGrpSpPr>
        <p:grpSpPr>
          <a:xfrm>
            <a:off x="289389" y="9232323"/>
            <a:ext cx="3385733" cy="999094"/>
            <a:chOff x="0" y="0"/>
            <a:chExt cx="3385732" cy="999092"/>
          </a:xfrm>
        </p:grpSpPr>
        <p:sp>
          <p:nvSpPr>
            <p:cNvPr id="347" name="object 51"/>
            <p:cNvSpPr/>
            <p:nvPr/>
          </p:nvSpPr>
          <p:spPr>
            <a:xfrm>
              <a:off x="0" y="869730"/>
              <a:ext cx="3385733" cy="12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object 52"/>
            <p:cNvSpPr/>
            <p:nvPr/>
          </p:nvSpPr>
          <p:spPr>
            <a:xfrm>
              <a:off x="3256220" y="538"/>
              <a:ext cx="129513" cy="99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802"/>
                  </a:lnTo>
                  <a:lnTo>
                    <a:pt x="0" y="0"/>
                  </a:lnTo>
                  <a:lnTo>
                    <a:pt x="21600" y="278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object 53"/>
            <p:cNvSpPr/>
            <p:nvPr/>
          </p:nvSpPr>
          <p:spPr>
            <a:xfrm>
              <a:off x="0" y="0"/>
              <a:ext cx="3256219" cy="869731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1" name="object 54"/>
          <p:cNvSpPr txBox="1"/>
          <p:nvPr/>
        </p:nvSpPr>
        <p:spPr>
          <a:xfrm>
            <a:off x="359692" y="2267927"/>
            <a:ext cx="3147062" cy="759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35" marR="128270" indent="135254" algn="ctr">
              <a:lnSpc>
                <a:spcPct val="107200"/>
              </a:lnSpc>
              <a:spcBef>
                <a:spcPts val="100"/>
              </a:spcBef>
              <a:defRPr sz="1400" spc="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INCREASE </a:t>
            </a:r>
            <a:r>
              <a:rPr spc="15"/>
              <a:t>PUBLIC </a:t>
            </a:r>
            <a:r>
              <a:rPr spc="30"/>
              <a:t>AWARENESS AND </a:t>
            </a:r>
            <a:r>
              <a:rPr spc="-409"/>
              <a:t> </a:t>
            </a:r>
            <a:r>
              <a:rPr spc="0"/>
              <a:t>PROPAGATE </a:t>
            </a:r>
            <a:r>
              <a:rPr spc="-15"/>
              <a:t>WAQF </a:t>
            </a:r>
            <a:r>
              <a:rPr spc="-5"/>
              <a:t>ECONOMY. </a:t>
            </a:r>
            <a:r>
              <a:rPr spc="0"/>
              <a:t> </a:t>
            </a:r>
            <a:r>
              <a:rPr spc="-15"/>
              <a:t>WAQAFA</a:t>
            </a:r>
            <a:r>
              <a:rPr spc="-65"/>
              <a:t> </a:t>
            </a:r>
            <a:r>
              <a:rPr spc="10"/>
              <a:t>CONDUCTS</a:t>
            </a:r>
            <a:r>
              <a:rPr spc="-65"/>
              <a:t> </a:t>
            </a:r>
            <a:r>
              <a:rPr spc="0"/>
              <a:t>HALFDAY</a:t>
            </a:r>
            <a:r>
              <a:rPr spc="-65"/>
              <a:t> </a:t>
            </a:r>
            <a:r>
              <a:rPr spc="-15"/>
              <a:t>WAQF </a:t>
            </a:r>
            <a:r>
              <a:rPr spc="-409"/>
              <a:t> </a:t>
            </a:r>
            <a:r>
              <a:rPr spc="30"/>
              <a:t>AWARENESS </a:t>
            </a:r>
            <a:r>
              <a:t>PROGRAMMES, </a:t>
            </a:r>
            <a:r>
              <a:rPr spc="25"/>
              <a:t> </a:t>
            </a:r>
            <a:r>
              <a:rPr spc="15"/>
              <a:t>ORGANIZES </a:t>
            </a:r>
            <a:r>
              <a:rPr spc="25"/>
              <a:t>SEMINARS, </a:t>
            </a:r>
            <a:r>
              <a:rPr spc="30"/>
              <a:t> </a:t>
            </a:r>
            <a:r>
              <a:rPr spc="10"/>
              <a:t>CONFERENCES </a:t>
            </a:r>
            <a:r>
              <a:rPr spc="-40"/>
              <a:t>AT </a:t>
            </a:r>
            <a:r>
              <a:rPr spc="-5"/>
              <a:t>LOCAL </a:t>
            </a:r>
            <a:r>
              <a:rPr spc="30"/>
              <a:t>AND </a:t>
            </a:r>
            <a:r>
              <a:rPr spc="35"/>
              <a:t> </a:t>
            </a:r>
            <a:r>
              <a:rPr spc="5"/>
              <a:t>INTERNATIONAL</a:t>
            </a:r>
            <a:r>
              <a:rPr spc="-65"/>
              <a:t> </a:t>
            </a:r>
            <a:r>
              <a:rPr spc="-15"/>
              <a:t>LEVELS.</a:t>
            </a:r>
          </a:p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15"/>
          </a:p>
          <a:p>
            <a:pPr marL="635" marR="50800" indent="83819" algn="ctr">
              <a:lnSpc>
                <a:spcPct val="107200"/>
              </a:lnSpc>
              <a:spcBef>
                <a:spcPts val="1100"/>
              </a:spcBef>
              <a:defRPr sz="14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COACH </a:t>
            </a:r>
            <a:r>
              <a:rPr spc="-20"/>
              <a:t>THE </a:t>
            </a:r>
            <a:r>
              <a:rPr spc="10"/>
              <a:t>YOUNGER </a:t>
            </a:r>
            <a:r>
              <a:rPr spc="-15"/>
              <a:t>GENERATION, </a:t>
            </a:r>
            <a:r>
              <a:t> </a:t>
            </a:r>
            <a:r>
              <a:rPr spc="5"/>
              <a:t>PARTICULARLY NEW </a:t>
            </a:r>
            <a:r>
              <a:t>GRADUATES, </a:t>
            </a:r>
            <a:r>
              <a:rPr spc="-25"/>
              <a:t>TO </a:t>
            </a:r>
            <a:r>
              <a:rPr spc="-20"/>
              <a:t> </a:t>
            </a:r>
            <a:r>
              <a:rPr spc="20"/>
              <a:t>BECOME </a:t>
            </a:r>
            <a:r>
              <a:rPr spc="5"/>
              <a:t>WAQFPRENEURS, </a:t>
            </a:r>
            <a:r>
              <a:rPr spc="10"/>
              <a:t> </a:t>
            </a:r>
            <a:r>
              <a:rPr spc="15"/>
              <a:t>(ENTREPRENEURS </a:t>
            </a:r>
            <a:r>
              <a:rPr spc="10"/>
              <a:t>WHO </a:t>
            </a:r>
            <a:r>
              <a:rPr spc="5"/>
              <a:t>ARE </a:t>
            </a:r>
            <a:r>
              <a:rPr spc="10"/>
              <a:t> COMMITTED </a:t>
            </a:r>
            <a:r>
              <a:rPr spc="-25"/>
              <a:t>TO </a:t>
            </a:r>
            <a:r>
              <a:rPr spc="-20"/>
              <a:t>THE </a:t>
            </a:r>
            <a:r>
              <a:rPr spc="-15"/>
              <a:t>WAQF </a:t>
            </a:r>
            <a:r>
              <a:rPr spc="20"/>
              <a:t>ECONOMY </a:t>
            </a:r>
            <a:r>
              <a:rPr spc="-409"/>
              <a:t> </a:t>
            </a:r>
            <a:r>
              <a:rPr spc="-30"/>
              <a:t>CONCEPT).</a:t>
            </a:r>
            <a:r>
              <a:rPr spc="-25"/>
              <a:t> </a:t>
            </a:r>
            <a:r>
              <a:rPr spc="-15"/>
              <a:t>WAQAFA </a:t>
            </a:r>
            <a:r>
              <a:rPr spc="25"/>
              <a:t>SHALL </a:t>
            </a:r>
            <a:r>
              <a:rPr spc="15"/>
              <a:t>HELP </a:t>
            </a:r>
            <a:r>
              <a:rPr spc="35"/>
              <a:t>IN </a:t>
            </a:r>
            <a:r>
              <a:rPr spc="40"/>
              <a:t> </a:t>
            </a:r>
            <a:r>
              <a:rPr spc="10"/>
              <a:t>ARRANGING STUDENT </a:t>
            </a:r>
            <a:r>
              <a:rPr spc="35"/>
              <a:t>INTERNSHIPS </a:t>
            </a:r>
            <a:r>
              <a:rPr spc="40"/>
              <a:t> </a:t>
            </a:r>
            <a:r>
              <a:t>WITH</a:t>
            </a:r>
            <a:r>
              <a:rPr spc="-70"/>
              <a:t> </a:t>
            </a:r>
            <a:r>
              <a:rPr spc="20"/>
              <a:t>ITS</a:t>
            </a:r>
            <a:r>
              <a:rPr spc="-65"/>
              <a:t> </a:t>
            </a:r>
            <a:r>
              <a:t>AFFILIATED</a:t>
            </a:r>
            <a:r>
              <a:rPr spc="-70"/>
              <a:t> </a:t>
            </a:r>
            <a:r>
              <a:rPr spc="-15"/>
              <a:t>WAQF</a:t>
            </a:r>
            <a:r>
              <a:rPr spc="-65"/>
              <a:t> </a:t>
            </a:r>
            <a:r>
              <a:rPr spc="20"/>
              <a:t>ECONOMY </a:t>
            </a:r>
            <a:r>
              <a:rPr spc="-409"/>
              <a:t> </a:t>
            </a:r>
            <a:r>
              <a:rPr spc="60"/>
              <a:t>BUSINESS</a:t>
            </a:r>
            <a:r>
              <a:rPr spc="-65"/>
              <a:t> </a:t>
            </a:r>
            <a:r>
              <a:rPr spc="30"/>
              <a:t>MEMBERS.</a:t>
            </a:r>
          </a:p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endParaRPr spc="30"/>
          </a:p>
          <a:p>
            <a:pPr>
              <a:defRPr sz="1500">
                <a:latin typeface="Trebuchet MS"/>
                <a:ea typeface="Trebuchet MS"/>
                <a:cs typeface="Trebuchet MS"/>
                <a:sym typeface="Trebuchet MS"/>
              </a:defRPr>
            </a:pPr>
            <a:endParaRPr spc="30"/>
          </a:p>
          <a:p>
            <a:pPr marR="5080" indent="12064" algn="ctr">
              <a:lnSpc>
                <a:spcPct val="107200"/>
              </a:lnSpc>
              <a:defRPr sz="14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EDUCATE </a:t>
            </a:r>
            <a:r>
              <a:rPr spc="35"/>
              <a:t>BY </a:t>
            </a:r>
            <a:r>
              <a:rPr spc="20"/>
              <a:t>DESIGNING </a:t>
            </a:r>
            <a:r>
              <a:rPr spc="-15"/>
              <a:t>WAQF </a:t>
            </a:r>
            <a:r>
              <a:t> </a:t>
            </a:r>
            <a:r>
              <a:rPr spc="40"/>
              <a:t>PROGRAMMES </a:t>
            </a:r>
            <a:r>
              <a:rPr spc="-40"/>
              <a:t>AT </a:t>
            </a:r>
            <a:r>
              <a:rPr spc="-30"/>
              <a:t>CERTIFICATE, </a:t>
            </a:r>
            <a:r>
              <a:rPr spc="-25"/>
              <a:t> </a:t>
            </a:r>
            <a:r>
              <a:rPr spc="5"/>
              <a:t>UNDERGRADUATE</a:t>
            </a:r>
            <a:r>
              <a:rPr spc="-65"/>
              <a:t> </a:t>
            </a:r>
            <a:r>
              <a:rPr spc="30"/>
              <a:t>AND</a:t>
            </a:r>
            <a:r>
              <a:rPr spc="-65"/>
              <a:t> </a:t>
            </a:r>
            <a:r>
              <a:rPr spc="5"/>
              <a:t>POSTGRADUATE </a:t>
            </a:r>
            <a:r>
              <a:rPr spc="-409"/>
              <a:t> </a:t>
            </a:r>
            <a:r>
              <a:rPr spc="10"/>
              <a:t>LEVELS </a:t>
            </a:r>
            <a:r>
              <a:rPr spc="30"/>
              <a:t>AND </a:t>
            </a:r>
            <a:r>
              <a:rPr spc="10"/>
              <a:t>DELIVER THEM </a:t>
            </a:r>
            <a:r>
              <a:rPr spc="-5"/>
              <a:t>FACE-TO- </a:t>
            </a:r>
            <a:r>
              <a:rPr spc="0"/>
              <a:t> </a:t>
            </a:r>
            <a:r>
              <a:rPr spc="-30"/>
              <a:t>FACE </a:t>
            </a:r>
            <a:r>
              <a:rPr spc="30"/>
              <a:t>AND </a:t>
            </a:r>
            <a:r>
              <a:rPr spc="-5"/>
              <a:t>ONLINE.</a:t>
            </a:r>
            <a:r>
              <a:rPr spc="0"/>
              <a:t> </a:t>
            </a:r>
            <a:r>
              <a:rPr spc="-25"/>
              <a:t>TO </a:t>
            </a:r>
            <a:r>
              <a:rPr spc="30"/>
              <a:t>LOBBY </a:t>
            </a:r>
            <a:r>
              <a:rPr spc="35"/>
              <a:t> </a:t>
            </a:r>
            <a:r>
              <a:rPr spc="25"/>
              <a:t>UNIVERSITIES </a:t>
            </a:r>
            <a:r>
              <a:rPr spc="-25"/>
              <a:t>TO </a:t>
            </a:r>
            <a:r>
              <a:rPr spc="5"/>
              <a:t>ADOPT </a:t>
            </a:r>
            <a:r>
              <a:rPr spc="-20"/>
              <a:t>WAQAFA’S </a:t>
            </a:r>
            <a:r>
              <a:rPr spc="-15"/>
              <a:t> </a:t>
            </a:r>
            <a:r>
              <a:rPr spc="35"/>
              <a:t>MODEL </a:t>
            </a:r>
            <a:r>
              <a:rPr spc="5"/>
              <a:t>INTO </a:t>
            </a:r>
            <a:r>
              <a:rPr spc="0"/>
              <a:t>THEIR </a:t>
            </a:r>
            <a:r>
              <a:rPr spc="5"/>
              <a:t>CURRICULUMS. </a:t>
            </a:r>
            <a:r>
              <a:rPr spc="10"/>
              <a:t> </a:t>
            </a:r>
            <a:r>
              <a:t>OFFER</a:t>
            </a:r>
            <a:r>
              <a:rPr spc="10"/>
              <a:t> </a:t>
            </a:r>
            <a:r>
              <a:rPr spc="-40"/>
              <a:t>JOINT</a:t>
            </a:r>
            <a:r>
              <a:rPr spc="10"/>
              <a:t> </a:t>
            </a:r>
            <a:r>
              <a:rPr spc="-15"/>
              <a:t>WAQF</a:t>
            </a:r>
            <a:r>
              <a:rPr spc="10"/>
              <a:t> </a:t>
            </a:r>
            <a:r>
              <a:rPr spc="40"/>
              <a:t>PROGRAMMES </a:t>
            </a:r>
            <a:r>
              <a:rPr spc="45"/>
              <a:t> </a:t>
            </a:r>
            <a:r>
              <a:t>WITH</a:t>
            </a:r>
            <a:r>
              <a:rPr spc="-65"/>
              <a:t> </a:t>
            </a:r>
            <a:r>
              <a:rPr spc="-20"/>
              <a:t>THE</a:t>
            </a:r>
            <a:r>
              <a:rPr spc="-60"/>
              <a:t> </a:t>
            </a:r>
            <a:r>
              <a:rPr spc="5"/>
              <a:t>UNIVERSITIES.</a:t>
            </a:r>
          </a:p>
          <a:p>
            <a:pPr>
              <a:defRPr sz="17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"/>
          </a:p>
          <a:p>
            <a:pPr>
              <a:defRPr sz="13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"/>
          </a:p>
          <a:p>
            <a:pPr marR="357504" indent="292734" algn="ctr">
              <a:lnSpc>
                <a:spcPct val="107200"/>
              </a:lnSpc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z="1300"/>
          </a:p>
          <a:p>
            <a:pPr marR="357504" indent="292734" algn="ctr">
              <a:lnSpc>
                <a:spcPct val="107200"/>
              </a:lnSpc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COLLABORATE </a:t>
            </a:r>
            <a:r>
              <a:rPr spc="-10"/>
              <a:t>WITH </a:t>
            </a:r>
            <a:r>
              <a:rPr spc="20"/>
              <a:t>BWI </a:t>
            </a:r>
            <a:r>
              <a:rPr spc="-25"/>
              <a:t>TO </a:t>
            </a:r>
            <a:r>
              <a:rPr spc="-20"/>
              <a:t> </a:t>
            </a:r>
            <a:r>
              <a:rPr spc="15"/>
              <a:t>CONTINUOUSLY </a:t>
            </a:r>
            <a:r>
              <a:rPr spc="25"/>
              <a:t>EMPOWER </a:t>
            </a:r>
            <a:r>
              <a:rPr spc="30"/>
              <a:t> </a:t>
            </a:r>
            <a:r>
              <a:rPr spc="60"/>
              <a:t>BUSINESSES</a:t>
            </a:r>
            <a:r>
              <a:rPr spc="-94"/>
              <a:t> </a:t>
            </a:r>
            <a:r>
              <a:rPr spc="30"/>
              <a:t>AND</a:t>
            </a:r>
            <a:r>
              <a:rPr spc="-94"/>
              <a:t> </a:t>
            </a:r>
            <a:r>
              <a:rPr spc="10"/>
              <a:t>INDIVIDUALS.</a:t>
            </a:r>
          </a:p>
        </p:txBody>
      </p:sp>
      <p:grpSp>
        <p:nvGrpSpPr>
          <p:cNvPr id="355" name="object 55"/>
          <p:cNvGrpSpPr/>
          <p:nvPr/>
        </p:nvGrpSpPr>
        <p:grpSpPr>
          <a:xfrm>
            <a:off x="3783217" y="8134769"/>
            <a:ext cx="3384960" cy="622412"/>
            <a:chOff x="0" y="0"/>
            <a:chExt cx="3384959" cy="622411"/>
          </a:xfrm>
        </p:grpSpPr>
        <p:sp>
          <p:nvSpPr>
            <p:cNvPr id="352" name="object 56"/>
            <p:cNvSpPr/>
            <p:nvPr/>
          </p:nvSpPr>
          <p:spPr>
            <a:xfrm>
              <a:off x="0" y="493049"/>
              <a:ext cx="3384960" cy="12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object 57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object 58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59" name="object 59"/>
          <p:cNvGrpSpPr/>
          <p:nvPr/>
        </p:nvGrpSpPr>
        <p:grpSpPr>
          <a:xfrm>
            <a:off x="3783217" y="8855912"/>
            <a:ext cx="3384960" cy="622412"/>
            <a:chOff x="0" y="0"/>
            <a:chExt cx="3384959" cy="622411"/>
          </a:xfrm>
        </p:grpSpPr>
        <p:sp>
          <p:nvSpPr>
            <p:cNvPr id="356" name="object 60"/>
            <p:cNvSpPr/>
            <p:nvPr/>
          </p:nvSpPr>
          <p:spPr>
            <a:xfrm>
              <a:off x="0" y="493051"/>
              <a:ext cx="3384960" cy="12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7" name="object 61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8" name="object 62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63" name="object 63"/>
          <p:cNvGrpSpPr/>
          <p:nvPr/>
        </p:nvGrpSpPr>
        <p:grpSpPr>
          <a:xfrm>
            <a:off x="3783217" y="9587141"/>
            <a:ext cx="3384960" cy="622412"/>
            <a:chOff x="0" y="0"/>
            <a:chExt cx="3384959" cy="622411"/>
          </a:xfrm>
        </p:grpSpPr>
        <p:sp>
          <p:nvSpPr>
            <p:cNvPr id="360" name="object 64"/>
            <p:cNvSpPr/>
            <p:nvPr/>
          </p:nvSpPr>
          <p:spPr>
            <a:xfrm>
              <a:off x="0" y="493049"/>
              <a:ext cx="3384960" cy="12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26" y="21600"/>
                  </a:lnTo>
                  <a:lnTo>
                    <a:pt x="0" y="0"/>
                  </a:lnTo>
                  <a:lnTo>
                    <a:pt x="2077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object 65"/>
            <p:cNvSpPr/>
            <p:nvPr/>
          </p:nvSpPr>
          <p:spPr>
            <a:xfrm>
              <a:off x="3255475" y="539"/>
              <a:ext cx="129483" cy="6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07"/>
                  </a:lnTo>
                  <a:lnTo>
                    <a:pt x="0" y="0"/>
                  </a:lnTo>
                  <a:lnTo>
                    <a:pt x="21600" y="4474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object 66"/>
            <p:cNvSpPr/>
            <p:nvPr/>
          </p:nvSpPr>
          <p:spPr>
            <a:xfrm>
              <a:off x="0" y="0"/>
              <a:ext cx="3255475" cy="493050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4" name="object 67"/>
          <p:cNvSpPr txBox="1"/>
          <p:nvPr/>
        </p:nvSpPr>
        <p:spPr>
          <a:xfrm>
            <a:off x="4033294" y="2282990"/>
            <a:ext cx="2884806" cy="761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72720" indent="131445" algn="just">
              <a:lnSpc>
                <a:spcPct val="107200"/>
              </a:lnSpc>
              <a:spcBef>
                <a:spcPts val="100"/>
              </a:spcBef>
              <a:defRPr sz="1400" spc="3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COMPILES </a:t>
            </a:r>
            <a:r>
              <a:rPr spc="0"/>
              <a:t>MATERIALS, </a:t>
            </a:r>
            <a:r>
              <a:rPr spc="-15"/>
              <a:t>JOURNAL </a:t>
            </a:r>
            <a:r>
              <a:rPr spc="-409"/>
              <a:t> </a:t>
            </a:r>
            <a:r>
              <a:rPr spc="-15"/>
              <a:t>ARTICLES, </a:t>
            </a:r>
            <a:r>
              <a:rPr spc="15"/>
              <a:t>BOOKS, </a:t>
            </a:r>
            <a:r>
              <a:rPr spc="0"/>
              <a:t>VIDEOS, </a:t>
            </a:r>
            <a:r>
              <a:rPr spc="10"/>
              <a:t>CASE </a:t>
            </a:r>
            <a:r>
              <a:rPr spc="-415"/>
              <a:t> </a:t>
            </a:r>
            <a:r>
              <a:rPr spc="110"/>
              <a:t>S</a:t>
            </a:r>
            <a:r>
              <a:rPr spc="-70"/>
              <a:t>T</a:t>
            </a:r>
            <a:r>
              <a:rPr spc="10"/>
              <a:t>U</a:t>
            </a:r>
            <a:r>
              <a:rPr spc="50"/>
              <a:t>D</a:t>
            </a:r>
            <a:r>
              <a:rPr spc="25"/>
              <a:t>I</a:t>
            </a:r>
            <a:r>
              <a:rPr spc="-5"/>
              <a:t>E</a:t>
            </a:r>
            <a:r>
              <a:rPr spc="104"/>
              <a:t>S</a:t>
            </a:r>
            <a:r>
              <a:rPr spc="-60"/>
              <a:t> </a:t>
            </a:r>
            <a:r>
              <a:rPr spc="-5"/>
              <a:t>E</a:t>
            </a:r>
            <a:r>
              <a:rPr spc="-70"/>
              <a:t>T</a:t>
            </a:r>
            <a:r>
              <a:rPr spc="-40"/>
              <a:t>C</a:t>
            </a:r>
            <a:r>
              <a:rPr spc="-180"/>
              <a:t>.</a:t>
            </a:r>
            <a:r>
              <a:rPr spc="-60"/>
              <a:t> </a:t>
            </a:r>
            <a:r>
              <a:rPr spc="40"/>
              <a:t>R</a:t>
            </a:r>
            <a:r>
              <a:rPr spc="-5"/>
              <a:t>E</a:t>
            </a:r>
            <a:r>
              <a:rPr spc="-55"/>
              <a:t>G</a:t>
            </a:r>
            <a:r>
              <a:rPr spc="-10"/>
              <a:t>A</a:t>
            </a:r>
            <a:r>
              <a:rPr spc="40"/>
              <a:t>R</a:t>
            </a:r>
            <a:r>
              <a:rPr spc="50"/>
              <a:t>D</a:t>
            </a:r>
            <a:r>
              <a:rPr spc="25"/>
              <a:t>I</a:t>
            </a:r>
            <a:r>
              <a:rPr spc="50"/>
              <a:t>N</a:t>
            </a:r>
            <a:r>
              <a:rPr spc="-60"/>
              <a:t>G </a:t>
            </a:r>
            <a:r>
              <a:rPr spc="-20"/>
              <a:t>W</a:t>
            </a:r>
            <a:r>
              <a:rPr spc="-10"/>
              <a:t>A</a:t>
            </a:r>
            <a:r>
              <a:rPr spc="20"/>
              <a:t>Q</a:t>
            </a:r>
            <a:r>
              <a:rPr spc="-50"/>
              <a:t>F</a:t>
            </a:r>
            <a:r>
              <a:rPr spc="-180"/>
              <a:t>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180"/>
          </a:p>
          <a:p>
            <a:pPr marR="71119" indent="12700" algn="ctr">
              <a:lnSpc>
                <a:spcPct val="107200"/>
              </a:lnSpc>
              <a:defRPr sz="1400" spc="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PROVIDE </a:t>
            </a:r>
            <a:r>
              <a:rPr spc="10"/>
              <a:t>CONSULTANCY </a:t>
            </a:r>
            <a:r>
              <a:rPr spc="-25"/>
              <a:t>TO </a:t>
            </a:r>
            <a:r>
              <a:rPr spc="-20"/>
              <a:t> </a:t>
            </a:r>
            <a:r>
              <a:rPr spc="0"/>
              <a:t>GOVERNMENTS, </a:t>
            </a:r>
            <a:r>
              <a:rPr spc="60"/>
              <a:t>BUSINESSES </a:t>
            </a:r>
            <a:r>
              <a:rPr spc="30"/>
              <a:t>AND </a:t>
            </a:r>
            <a:r>
              <a:rPr spc="35"/>
              <a:t> </a:t>
            </a:r>
            <a:r>
              <a:rPr spc="15"/>
              <a:t>ORGANIZATIONS</a:t>
            </a:r>
            <a:r>
              <a:rPr spc="-80"/>
              <a:t> </a:t>
            </a:r>
            <a:r>
              <a:rPr spc="35"/>
              <a:t>ON</a:t>
            </a:r>
            <a:r>
              <a:rPr spc="-75"/>
              <a:t> </a:t>
            </a:r>
            <a:r>
              <a:rPr spc="-15"/>
              <a:t>WAQF</a:t>
            </a:r>
            <a:r>
              <a:rPr spc="-75"/>
              <a:t> </a:t>
            </a:r>
            <a:r>
              <a:rPr spc="30"/>
              <a:t>AND</a:t>
            </a:r>
            <a:r>
              <a:rPr spc="-80"/>
              <a:t> </a:t>
            </a:r>
            <a:r>
              <a:t>ITS </a:t>
            </a:r>
            <a:r>
              <a:rPr spc="-405"/>
              <a:t> </a:t>
            </a:r>
            <a:r>
              <a:rPr spc="25"/>
              <a:t>VARIOUS</a:t>
            </a:r>
            <a:r>
              <a:rPr spc="-65"/>
              <a:t> </a:t>
            </a:r>
            <a:r>
              <a:rPr spc="15"/>
              <a:t>APPLICATIONS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15"/>
          </a:p>
          <a:p>
            <a:pPr marL="634" marR="35559" indent="43180" algn="ctr">
              <a:lnSpc>
                <a:spcPct val="107200"/>
              </a:lnSpc>
              <a:defRPr sz="1400" spc="3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COMPILES</a:t>
            </a:r>
            <a:r>
              <a:rPr spc="-70"/>
              <a:t> </a:t>
            </a:r>
            <a:r>
              <a:rPr spc="25"/>
              <a:t>VARIOUS</a:t>
            </a:r>
            <a:r>
              <a:rPr spc="-70"/>
              <a:t> </a:t>
            </a:r>
            <a:r>
              <a:rPr spc="-15"/>
              <a:t>WAQF</a:t>
            </a:r>
            <a:r>
              <a:rPr spc="-65"/>
              <a:t> </a:t>
            </a:r>
            <a:r>
              <a:rPr spc="45"/>
              <a:t>MODELS </a:t>
            </a:r>
            <a:r>
              <a:rPr spc="-409"/>
              <a:t> </a:t>
            </a:r>
            <a:r>
              <a:rPr spc="35"/>
              <a:t>IN</a:t>
            </a:r>
            <a:r>
              <a:rPr spc="-70"/>
              <a:t> </a:t>
            </a:r>
            <a:r>
              <a:rPr spc="-5"/>
              <a:t>ALL</a:t>
            </a:r>
            <a:r>
              <a:rPr spc="-65"/>
              <a:t> </a:t>
            </a:r>
            <a:r>
              <a:rPr spc="20"/>
              <a:t>ITS</a:t>
            </a:r>
            <a:r>
              <a:rPr spc="-65"/>
              <a:t> </a:t>
            </a:r>
            <a:r>
              <a:rPr spc="25"/>
              <a:t>VARIOUS</a:t>
            </a:r>
            <a:r>
              <a:rPr spc="-65"/>
              <a:t> </a:t>
            </a:r>
            <a:r>
              <a:rPr spc="0"/>
              <a:t>APPLICATIONS.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0"/>
          </a:p>
          <a:p>
            <a:pPr marR="382270" indent="323215" algn="ctr">
              <a:lnSpc>
                <a:spcPct val="107200"/>
              </a:lnSpc>
              <a:defRPr sz="1400" spc="15">
                <a:latin typeface="Trebuchet MS"/>
                <a:ea typeface="Trebuchet MS"/>
                <a:cs typeface="Trebuchet MS"/>
                <a:sym typeface="Trebuchet MS"/>
              </a:defRPr>
            </a:pPr>
            <a:endParaRPr spc="0"/>
          </a:p>
          <a:p>
            <a:pPr marR="382270" indent="323215" algn="ctr">
              <a:lnSpc>
                <a:spcPct val="107200"/>
              </a:lnSpc>
              <a:defRPr sz="1400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DOCUMENT</a:t>
            </a:r>
            <a:r>
              <a:rPr spc="-94"/>
              <a:t> </a:t>
            </a:r>
            <a:r>
              <a:rPr spc="25"/>
              <a:t>VARIOUS</a:t>
            </a:r>
            <a:r>
              <a:rPr spc="-94"/>
              <a:t> </a:t>
            </a:r>
            <a:r>
              <a:rPr spc="-15"/>
              <a:t>WAQF </a:t>
            </a:r>
            <a:r>
              <a:rPr spc="-409"/>
              <a:t> </a:t>
            </a:r>
            <a:r>
              <a:rPr spc="5"/>
              <a:t>FINANCING</a:t>
            </a:r>
            <a:r>
              <a:rPr spc="-65"/>
              <a:t> </a:t>
            </a:r>
            <a:r>
              <a:t>MODES.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R="103504" indent="45084" algn="ctr">
              <a:lnSpc>
                <a:spcPct val="107200"/>
              </a:lnSpc>
              <a:defRPr sz="1400" spc="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COMPILE</a:t>
            </a:r>
            <a:r>
              <a:rPr spc="-70"/>
              <a:t> </a:t>
            </a:r>
            <a:r>
              <a:rPr spc="30"/>
              <a:t>AND</a:t>
            </a:r>
            <a:r>
              <a:rPr spc="-70"/>
              <a:t> </a:t>
            </a:r>
            <a:r>
              <a:rPr spc="-5"/>
              <a:t>CONDUCT</a:t>
            </a:r>
            <a:r>
              <a:rPr spc="-65"/>
              <a:t> </a:t>
            </a:r>
            <a:r>
              <a:rPr spc="5"/>
              <a:t>TRAINING </a:t>
            </a:r>
            <a:r>
              <a:rPr spc="-405"/>
              <a:t> </a:t>
            </a:r>
            <a:r>
              <a:rPr spc="15"/>
              <a:t>MODULES.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15"/>
          </a:p>
          <a:p>
            <a:pPr marR="168910" indent="110489" algn="ctr">
              <a:lnSpc>
                <a:spcPct val="107200"/>
              </a:lnSpc>
              <a:defRPr sz="1400" spc="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CONDUCTS</a:t>
            </a:r>
            <a:r>
              <a:rPr spc="-75"/>
              <a:t> </a:t>
            </a:r>
            <a:r>
              <a:rPr spc="20"/>
              <a:t>RESEARCH</a:t>
            </a:r>
            <a:r>
              <a:rPr spc="-70"/>
              <a:t> </a:t>
            </a:r>
            <a:r>
              <a:rPr spc="35"/>
              <a:t>ON</a:t>
            </a:r>
            <a:r>
              <a:rPr spc="-75"/>
              <a:t> </a:t>
            </a:r>
            <a:r>
              <a:rPr spc="-50"/>
              <a:t>WAQF; </a:t>
            </a:r>
            <a:r>
              <a:rPr spc="-405"/>
              <a:t> </a:t>
            </a:r>
            <a:r>
              <a:rPr spc="20"/>
              <a:t>SOURCE</a:t>
            </a:r>
            <a:r>
              <a:rPr spc="-70"/>
              <a:t> </a:t>
            </a:r>
            <a:r>
              <a:rPr spc="20"/>
              <a:t>RESEARCH</a:t>
            </a:r>
            <a:r>
              <a:rPr spc="-65"/>
              <a:t> </a:t>
            </a:r>
            <a:r>
              <a:rPr spc="-15"/>
              <a:t>GRANTS.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15"/>
          </a:p>
          <a:p>
            <a:pPr marR="5080" indent="13970" algn="ctr">
              <a:lnSpc>
                <a:spcPct val="107200"/>
              </a:lnSpc>
              <a:defRPr sz="1400" spc="5">
                <a:latin typeface="Trebuchet MS"/>
                <a:ea typeface="Trebuchet MS"/>
                <a:cs typeface="Trebuchet MS"/>
                <a:sym typeface="Trebuchet MS"/>
              </a:defRPr>
            </a:pPr>
            <a:endParaRPr spc="-15"/>
          </a:p>
          <a:p>
            <a:pPr marR="5080" indent="13970" algn="ctr">
              <a:lnSpc>
                <a:spcPct val="107200"/>
              </a:lnSpc>
              <a:defRPr sz="1400" spc="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CONSTANTLY </a:t>
            </a:r>
            <a:r>
              <a:rPr spc="0"/>
              <a:t>RECRUIT </a:t>
            </a:r>
            <a:r>
              <a:t>NEW </a:t>
            </a:r>
            <a:r>
              <a:rPr spc="10"/>
              <a:t> </a:t>
            </a:r>
            <a:r>
              <a:rPr spc="60"/>
              <a:t>BUSINESS</a:t>
            </a:r>
            <a:r>
              <a:rPr spc="-75"/>
              <a:t> </a:t>
            </a:r>
            <a:r>
              <a:rPr spc="60"/>
              <a:t>MEMBERS</a:t>
            </a:r>
            <a:r>
              <a:rPr spc="-70"/>
              <a:t> </a:t>
            </a:r>
            <a:r>
              <a:rPr spc="-25"/>
              <a:t>TO</a:t>
            </a:r>
            <a:r>
              <a:rPr spc="-70"/>
              <a:t> </a:t>
            </a:r>
            <a:r>
              <a:rPr spc="25"/>
              <a:t>BE</a:t>
            </a:r>
            <a:r>
              <a:rPr spc="-70"/>
              <a:t> </a:t>
            </a:r>
            <a:r>
              <a:rPr spc="0"/>
              <a:t>PART</a:t>
            </a:r>
            <a:r>
              <a:rPr spc="-70"/>
              <a:t> </a:t>
            </a:r>
            <a:r>
              <a:rPr spc="-15"/>
              <a:t>OF </a:t>
            </a:r>
            <a:r>
              <a:rPr spc="-405"/>
              <a:t> </a:t>
            </a:r>
            <a:r>
              <a:rPr spc="20"/>
              <a:t>THIS</a:t>
            </a:r>
            <a:r>
              <a:rPr spc="-65"/>
              <a:t> </a:t>
            </a:r>
            <a:r>
              <a:rPr spc="-15"/>
              <a:t>WAQF</a:t>
            </a:r>
            <a:r>
              <a:rPr spc="-65"/>
              <a:t> </a:t>
            </a:r>
            <a:r>
              <a:rPr spc="20"/>
              <a:t>ECONOMY</a:t>
            </a:r>
            <a:r>
              <a:rPr spc="-60"/>
              <a:t> </a:t>
            </a:r>
            <a:r>
              <a:rPr spc="-15"/>
              <a:t>FAMILY.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15"/>
          </a:p>
          <a:p>
            <a:pPr marR="271145" indent="280670" algn="ctr">
              <a:lnSpc>
                <a:spcPct val="107200"/>
              </a:lnSpc>
              <a:defRPr sz="1400" spc="-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COLLATE</a:t>
            </a:r>
            <a:r>
              <a:rPr spc="-75"/>
              <a:t> </a:t>
            </a:r>
            <a:r>
              <a:rPr spc="-5"/>
              <a:t>ALL</a:t>
            </a:r>
            <a:r>
              <a:rPr spc="-70"/>
              <a:t> </a:t>
            </a:r>
            <a:r>
              <a:rPr spc="20"/>
              <a:t>PARTIES</a:t>
            </a:r>
            <a:r>
              <a:rPr spc="-75"/>
              <a:t> </a:t>
            </a:r>
            <a:r>
              <a:rPr spc="5"/>
              <a:t>INTO</a:t>
            </a:r>
            <a:r>
              <a:rPr spc="-70"/>
              <a:t> </a:t>
            </a:r>
            <a:r>
              <a:t>A </a:t>
            </a:r>
            <a:r>
              <a:rPr spc="-409"/>
              <a:t> </a:t>
            </a:r>
            <a:r>
              <a:rPr spc="5"/>
              <a:t>VIABLE</a:t>
            </a:r>
            <a:r>
              <a:rPr spc="-70"/>
              <a:t> </a:t>
            </a:r>
            <a:r>
              <a:t>WAQF</a:t>
            </a:r>
            <a:r>
              <a:rPr spc="-65"/>
              <a:t> </a:t>
            </a:r>
            <a:r>
              <a:rPr spc="5"/>
              <a:t>ECOSYSTEM.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"/>
          </a:p>
          <a:p>
            <a:pPr marR="123825" indent="65405" algn="ctr">
              <a:lnSpc>
                <a:spcPct val="107200"/>
              </a:lnSpc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"/>
          </a:p>
          <a:p>
            <a:pPr marR="123825" indent="65405" algn="ctr">
              <a:lnSpc>
                <a:spcPct val="107200"/>
              </a:lnSpc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COLLABORATE </a:t>
            </a:r>
            <a:r>
              <a:rPr spc="-10"/>
              <a:t>WITH </a:t>
            </a:r>
            <a:r>
              <a:rPr spc="-5"/>
              <a:t>LOCAL </a:t>
            </a:r>
            <a:r>
              <a:rPr spc="30"/>
              <a:t>AND </a:t>
            </a:r>
            <a:r>
              <a:rPr spc="35"/>
              <a:t> </a:t>
            </a:r>
            <a:r>
              <a:rPr spc="5"/>
              <a:t>INTERNATIONAL</a:t>
            </a:r>
            <a:r>
              <a:rPr spc="-70"/>
              <a:t> </a:t>
            </a:r>
            <a:r>
              <a:t>ORGANIZATIONS.</a:t>
            </a:r>
          </a:p>
          <a:p>
            <a:pPr>
              <a:defRPr sz="1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indent="1270" algn="ctr">
              <a:spcBef>
                <a:spcPts val="1100"/>
              </a:spcBef>
              <a:defRPr sz="14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PRACTICE</a:t>
            </a:r>
            <a:r>
              <a:rPr spc="-65"/>
              <a:t> </a:t>
            </a:r>
            <a:r>
              <a:rPr spc="-15"/>
              <a:t>WAQF</a:t>
            </a:r>
            <a:r>
              <a:rPr spc="-60"/>
              <a:t> </a:t>
            </a:r>
            <a:r>
              <a:rPr spc="20"/>
              <a:t>ECONOMY</a:t>
            </a:r>
            <a:r>
              <a:rPr spc="-60"/>
              <a:t> </a:t>
            </a:r>
            <a:r>
              <a:rPr spc="-25"/>
              <a:t>ITSELF.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object 2"/>
          <p:cNvSpPr/>
          <p:nvPr/>
        </p:nvSpPr>
        <p:spPr>
          <a:xfrm>
            <a:off x="1472423" y="590852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0" name="object 3"/>
          <p:cNvGrpSpPr/>
          <p:nvPr/>
        </p:nvGrpSpPr>
        <p:grpSpPr>
          <a:xfrm>
            <a:off x="397599" y="403340"/>
            <a:ext cx="714651" cy="408090"/>
            <a:chOff x="0" y="0"/>
            <a:chExt cx="714650" cy="408088"/>
          </a:xfrm>
        </p:grpSpPr>
        <p:pic>
          <p:nvPicPr>
            <p:cNvPr id="367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1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8" name="object 5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object 6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1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4" name="object 8"/>
          <p:cNvGrpSpPr/>
          <p:nvPr/>
        </p:nvGrpSpPr>
        <p:grpSpPr>
          <a:xfrm>
            <a:off x="243284" y="2056714"/>
            <a:ext cx="7114456" cy="8312106"/>
            <a:chOff x="0" y="0"/>
            <a:chExt cx="7114454" cy="8312105"/>
          </a:xfrm>
        </p:grpSpPr>
        <p:sp>
          <p:nvSpPr>
            <p:cNvPr id="372" name="Shape"/>
            <p:cNvSpPr/>
            <p:nvPr/>
          </p:nvSpPr>
          <p:spPr>
            <a:xfrm>
              <a:off x="-1" y="-1"/>
              <a:ext cx="7050207" cy="831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4"/>
                  </a:lnTo>
                  <a:lnTo>
                    <a:pt x="266" y="21538"/>
                  </a:lnTo>
                  <a:lnTo>
                    <a:pt x="157" y="21467"/>
                  </a:lnTo>
                  <a:lnTo>
                    <a:pt x="73" y="21375"/>
                  </a:lnTo>
                  <a:lnTo>
                    <a:pt x="19" y="21266"/>
                  </a:lnTo>
                  <a:lnTo>
                    <a:pt x="0" y="21145"/>
                  </a:lnTo>
                  <a:lnTo>
                    <a:pt x="0" y="455"/>
                  </a:lnTo>
                  <a:lnTo>
                    <a:pt x="19" y="334"/>
                  </a:lnTo>
                  <a:lnTo>
                    <a:pt x="73" y="225"/>
                  </a:lnTo>
                  <a:lnTo>
                    <a:pt x="157" y="133"/>
                  </a:lnTo>
                  <a:lnTo>
                    <a:pt x="266" y="62"/>
                  </a:lnTo>
                  <a:lnTo>
                    <a:pt x="394" y="16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6"/>
                  </a:lnTo>
                  <a:lnTo>
                    <a:pt x="21531" y="62"/>
                  </a:lnTo>
                  <a:lnTo>
                    <a:pt x="21600" y="107"/>
                  </a:lnTo>
                  <a:lnTo>
                    <a:pt x="536" y="107"/>
                  </a:lnTo>
                  <a:lnTo>
                    <a:pt x="407" y="125"/>
                  </a:lnTo>
                  <a:lnTo>
                    <a:pt x="294" y="174"/>
                  </a:lnTo>
                  <a:lnTo>
                    <a:pt x="205" y="249"/>
                  </a:lnTo>
                  <a:lnTo>
                    <a:pt x="147" y="345"/>
                  </a:lnTo>
                  <a:lnTo>
                    <a:pt x="126" y="455"/>
                  </a:lnTo>
                  <a:lnTo>
                    <a:pt x="126" y="21145"/>
                  </a:lnTo>
                  <a:lnTo>
                    <a:pt x="147" y="21255"/>
                  </a:lnTo>
                  <a:lnTo>
                    <a:pt x="205" y="21351"/>
                  </a:lnTo>
                  <a:lnTo>
                    <a:pt x="294" y="21426"/>
                  </a:lnTo>
                  <a:lnTo>
                    <a:pt x="407" y="21475"/>
                  </a:lnTo>
                  <a:lnTo>
                    <a:pt x="536" y="21493"/>
                  </a:lnTo>
                  <a:lnTo>
                    <a:pt x="21600" y="21493"/>
                  </a:lnTo>
                  <a:lnTo>
                    <a:pt x="21531" y="21538"/>
                  </a:lnTo>
                  <a:lnTo>
                    <a:pt x="21403" y="21584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Shape"/>
            <p:cNvSpPr/>
            <p:nvPr/>
          </p:nvSpPr>
          <p:spPr>
            <a:xfrm>
              <a:off x="6939346" y="41219"/>
              <a:ext cx="175109" cy="822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2"/>
                  </a:lnTo>
                  <a:lnTo>
                    <a:pt x="13338" y="21456"/>
                  </a:lnTo>
                  <a:lnTo>
                    <a:pt x="15678" y="21360"/>
                  </a:lnTo>
                  <a:lnTo>
                    <a:pt x="16518" y="21248"/>
                  </a:lnTo>
                  <a:lnTo>
                    <a:pt x="16518" y="352"/>
                  </a:lnTo>
                  <a:lnTo>
                    <a:pt x="15678" y="240"/>
                  </a:lnTo>
                  <a:lnTo>
                    <a:pt x="13338" y="144"/>
                  </a:lnTo>
                  <a:lnTo>
                    <a:pt x="9766" y="68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6"/>
                  </a:lnTo>
                  <a:lnTo>
                    <a:pt x="18654" y="119"/>
                  </a:lnTo>
                  <a:lnTo>
                    <a:pt x="20829" y="229"/>
                  </a:lnTo>
                  <a:lnTo>
                    <a:pt x="21600" y="352"/>
                  </a:lnTo>
                  <a:lnTo>
                    <a:pt x="21600" y="21248"/>
                  </a:lnTo>
                  <a:lnTo>
                    <a:pt x="20829" y="21371"/>
                  </a:lnTo>
                  <a:lnTo>
                    <a:pt x="18654" y="21481"/>
                  </a:lnTo>
                  <a:lnTo>
                    <a:pt x="15279" y="21574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5" name="object 12"/>
          <p:cNvSpPr txBox="1">
            <a:spLocks noGrp="1"/>
          </p:cNvSpPr>
          <p:nvPr>
            <p:ph type="title"/>
          </p:nvPr>
        </p:nvSpPr>
        <p:spPr>
          <a:xfrm>
            <a:off x="2037727" y="1223503"/>
            <a:ext cx="3491231" cy="4368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0922" defTabSz="786384">
              <a:defRPr sz="2322"/>
            </a:pPr>
            <a:r>
              <a:t>DIVISIONS</a:t>
            </a:r>
            <a:r>
              <a:rPr spc="-172"/>
              <a:t> </a:t>
            </a:r>
            <a:r>
              <a:rPr spc="-86"/>
              <a:t>OF</a:t>
            </a:r>
            <a:r>
              <a:rPr spc="-172"/>
              <a:t> </a:t>
            </a:r>
            <a:r>
              <a:rPr spc="-86"/>
              <a:t>WAQAFA (BWi)</a:t>
            </a:r>
          </a:p>
        </p:txBody>
      </p:sp>
      <p:grpSp>
        <p:nvGrpSpPr>
          <p:cNvPr id="408" name="object 14"/>
          <p:cNvGrpSpPr/>
          <p:nvPr/>
        </p:nvGrpSpPr>
        <p:grpSpPr>
          <a:xfrm>
            <a:off x="498126" y="2688130"/>
            <a:ext cx="6560248" cy="7049275"/>
            <a:chOff x="0" y="0"/>
            <a:chExt cx="6560247" cy="7049274"/>
          </a:xfrm>
        </p:grpSpPr>
        <p:sp>
          <p:nvSpPr>
            <p:cNvPr id="376" name="object 15"/>
            <p:cNvSpPr/>
            <p:nvPr/>
          </p:nvSpPr>
          <p:spPr>
            <a:xfrm>
              <a:off x="70192" y="35090"/>
              <a:ext cx="2938133" cy="591197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object 16"/>
            <p:cNvSpPr/>
            <p:nvPr/>
          </p:nvSpPr>
          <p:spPr>
            <a:xfrm>
              <a:off x="0" y="0"/>
              <a:ext cx="3078505" cy="69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object 17"/>
            <p:cNvSpPr/>
            <p:nvPr/>
          </p:nvSpPr>
          <p:spPr>
            <a:xfrm>
              <a:off x="3551935" y="35090"/>
              <a:ext cx="2938133" cy="591197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object 18"/>
            <p:cNvSpPr/>
            <p:nvPr/>
          </p:nvSpPr>
          <p:spPr>
            <a:xfrm>
              <a:off x="3481742" y="0"/>
              <a:ext cx="3078506" cy="69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object 19"/>
            <p:cNvSpPr/>
            <p:nvPr/>
          </p:nvSpPr>
          <p:spPr>
            <a:xfrm>
              <a:off x="70192" y="931214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object 20"/>
            <p:cNvSpPr/>
            <p:nvPr/>
          </p:nvSpPr>
          <p:spPr>
            <a:xfrm>
              <a:off x="0" y="896111"/>
              <a:ext cx="3078505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object 21"/>
            <p:cNvSpPr/>
            <p:nvPr/>
          </p:nvSpPr>
          <p:spPr>
            <a:xfrm>
              <a:off x="91693" y="1890077"/>
              <a:ext cx="2938120" cy="591186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object 22"/>
            <p:cNvSpPr/>
            <p:nvPr/>
          </p:nvSpPr>
          <p:spPr>
            <a:xfrm>
              <a:off x="21500" y="1854974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7" y="0"/>
                  </a:lnTo>
                  <a:lnTo>
                    <a:pt x="21107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7" y="2177"/>
                  </a:lnTo>
                  <a:lnTo>
                    <a:pt x="2110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object 23"/>
            <p:cNvSpPr/>
            <p:nvPr/>
          </p:nvSpPr>
          <p:spPr>
            <a:xfrm>
              <a:off x="91693" y="2818777"/>
              <a:ext cx="2938120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object 24"/>
            <p:cNvSpPr/>
            <p:nvPr/>
          </p:nvSpPr>
          <p:spPr>
            <a:xfrm>
              <a:off x="21500" y="2783674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7" y="0"/>
                  </a:lnTo>
                  <a:lnTo>
                    <a:pt x="21107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7" y="2177"/>
                  </a:lnTo>
                  <a:lnTo>
                    <a:pt x="2110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object 25"/>
            <p:cNvSpPr/>
            <p:nvPr/>
          </p:nvSpPr>
          <p:spPr>
            <a:xfrm>
              <a:off x="91693" y="3718292"/>
              <a:ext cx="2938120" cy="591187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7" name="object 26"/>
            <p:cNvSpPr/>
            <p:nvPr/>
          </p:nvSpPr>
          <p:spPr>
            <a:xfrm>
              <a:off x="21500" y="3683190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7" y="0"/>
                  </a:lnTo>
                  <a:lnTo>
                    <a:pt x="21107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7" y="2177"/>
                  </a:lnTo>
                  <a:lnTo>
                    <a:pt x="2110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8" name="object 27"/>
            <p:cNvSpPr/>
            <p:nvPr/>
          </p:nvSpPr>
          <p:spPr>
            <a:xfrm>
              <a:off x="91693" y="4611001"/>
              <a:ext cx="2938120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9" name="object 28"/>
            <p:cNvSpPr/>
            <p:nvPr/>
          </p:nvSpPr>
          <p:spPr>
            <a:xfrm>
              <a:off x="21500" y="4575911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7" y="0"/>
                  </a:lnTo>
                  <a:lnTo>
                    <a:pt x="21107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7" y="2177"/>
                  </a:lnTo>
                  <a:lnTo>
                    <a:pt x="2110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0" name="object 29"/>
            <p:cNvSpPr/>
            <p:nvPr/>
          </p:nvSpPr>
          <p:spPr>
            <a:xfrm>
              <a:off x="70192" y="5526188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1" name="object 30"/>
            <p:cNvSpPr/>
            <p:nvPr/>
          </p:nvSpPr>
          <p:spPr>
            <a:xfrm>
              <a:off x="0" y="5491098"/>
              <a:ext cx="3078505" cy="69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2" name="object 31"/>
            <p:cNvSpPr/>
            <p:nvPr/>
          </p:nvSpPr>
          <p:spPr>
            <a:xfrm>
              <a:off x="91693" y="6387871"/>
              <a:ext cx="2938120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3" name="object 32"/>
            <p:cNvSpPr/>
            <p:nvPr/>
          </p:nvSpPr>
          <p:spPr>
            <a:xfrm>
              <a:off x="21500" y="6352781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7" y="0"/>
                  </a:lnTo>
                  <a:lnTo>
                    <a:pt x="21107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7" y="2177"/>
                  </a:lnTo>
                  <a:lnTo>
                    <a:pt x="2110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4" name="object 33"/>
            <p:cNvSpPr/>
            <p:nvPr/>
          </p:nvSpPr>
          <p:spPr>
            <a:xfrm>
              <a:off x="3551935" y="931214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5" name="object 34"/>
            <p:cNvSpPr/>
            <p:nvPr/>
          </p:nvSpPr>
          <p:spPr>
            <a:xfrm>
              <a:off x="3481742" y="896111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6" name="object 35"/>
            <p:cNvSpPr/>
            <p:nvPr/>
          </p:nvSpPr>
          <p:spPr>
            <a:xfrm>
              <a:off x="3551935" y="1890077"/>
              <a:ext cx="2938133" cy="591186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7" name="object 36"/>
            <p:cNvSpPr/>
            <p:nvPr/>
          </p:nvSpPr>
          <p:spPr>
            <a:xfrm>
              <a:off x="3481742" y="1854974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8" name="object 37"/>
            <p:cNvSpPr/>
            <p:nvPr/>
          </p:nvSpPr>
          <p:spPr>
            <a:xfrm>
              <a:off x="3551935" y="2772447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9" name="object 38"/>
            <p:cNvSpPr/>
            <p:nvPr/>
          </p:nvSpPr>
          <p:spPr>
            <a:xfrm>
              <a:off x="3481742" y="2737345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0" name="object 39"/>
            <p:cNvSpPr/>
            <p:nvPr/>
          </p:nvSpPr>
          <p:spPr>
            <a:xfrm>
              <a:off x="3551935" y="3718292"/>
              <a:ext cx="2938133" cy="591187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object 40"/>
            <p:cNvSpPr/>
            <p:nvPr/>
          </p:nvSpPr>
          <p:spPr>
            <a:xfrm>
              <a:off x="3481742" y="3683190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object 41"/>
            <p:cNvSpPr/>
            <p:nvPr/>
          </p:nvSpPr>
          <p:spPr>
            <a:xfrm>
              <a:off x="3551935" y="4611001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object 42"/>
            <p:cNvSpPr/>
            <p:nvPr/>
          </p:nvSpPr>
          <p:spPr>
            <a:xfrm>
              <a:off x="3481742" y="4575911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object 43"/>
            <p:cNvSpPr/>
            <p:nvPr/>
          </p:nvSpPr>
          <p:spPr>
            <a:xfrm>
              <a:off x="3551935" y="5526188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object 44"/>
            <p:cNvSpPr/>
            <p:nvPr/>
          </p:nvSpPr>
          <p:spPr>
            <a:xfrm>
              <a:off x="3481742" y="5491098"/>
              <a:ext cx="3078506" cy="69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6" name="object 45"/>
            <p:cNvSpPr/>
            <p:nvPr/>
          </p:nvSpPr>
          <p:spPr>
            <a:xfrm>
              <a:off x="3551935" y="6387871"/>
              <a:ext cx="2938133" cy="591198"/>
            </a:xfrm>
            <a:prstGeom prst="rect">
              <a:avLst/>
            </a:pr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7" name="object 46"/>
            <p:cNvSpPr/>
            <p:nvPr/>
          </p:nvSpPr>
          <p:spPr>
            <a:xfrm>
              <a:off x="3481742" y="6352781"/>
              <a:ext cx="3078506" cy="69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08" y="0"/>
                  </a:lnTo>
                  <a:lnTo>
                    <a:pt x="21108" y="19423"/>
                  </a:lnTo>
                  <a:lnTo>
                    <a:pt x="492" y="19423"/>
                  </a:lnTo>
                  <a:lnTo>
                    <a:pt x="492" y="2177"/>
                  </a:lnTo>
                  <a:lnTo>
                    <a:pt x="21108" y="2177"/>
                  </a:lnTo>
                  <a:lnTo>
                    <a:pt x="2110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650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9" name="object 47"/>
          <p:cNvSpPr txBox="1"/>
          <p:nvPr/>
        </p:nvSpPr>
        <p:spPr>
          <a:xfrm>
            <a:off x="4027675" y="6559189"/>
            <a:ext cx="3008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43559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0"/>
              <a:t> </a:t>
            </a:r>
            <a:r>
              <a:rPr spc="15"/>
              <a:t>GOLD</a:t>
            </a:r>
          </a:p>
        </p:txBody>
      </p:sp>
      <p:sp>
        <p:nvSpPr>
          <p:cNvPr id="410" name="object 48"/>
          <p:cNvSpPr txBox="1"/>
          <p:nvPr/>
        </p:nvSpPr>
        <p:spPr>
          <a:xfrm>
            <a:off x="4027675" y="9198558"/>
            <a:ext cx="3008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3695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0"/>
              <a:t> </a:t>
            </a:r>
            <a:r>
              <a:rPr spc="55"/>
              <a:t>QURBAN</a:t>
            </a:r>
          </a:p>
        </p:txBody>
      </p:sp>
      <p:sp>
        <p:nvSpPr>
          <p:cNvPr id="411" name="object 49"/>
          <p:cNvSpPr txBox="1"/>
          <p:nvPr/>
        </p:nvSpPr>
        <p:spPr>
          <a:xfrm>
            <a:off x="542028" y="3799073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8775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0"/>
              <a:t> </a:t>
            </a:r>
            <a:r>
              <a:rPr spc="15"/>
              <a:t>LODGING</a:t>
            </a:r>
          </a:p>
        </p:txBody>
      </p:sp>
      <p:sp>
        <p:nvSpPr>
          <p:cNvPr id="412" name="object 50"/>
          <p:cNvSpPr txBox="1"/>
          <p:nvPr/>
        </p:nvSpPr>
        <p:spPr>
          <a:xfrm>
            <a:off x="193877" y="6559189"/>
            <a:ext cx="325581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30859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5"/>
              <a:t> </a:t>
            </a:r>
            <a:r>
              <a:rPr spc="39"/>
              <a:t>INVESTMENT</a:t>
            </a:r>
          </a:p>
        </p:txBody>
      </p:sp>
      <p:sp>
        <p:nvSpPr>
          <p:cNvPr id="413" name="object 52"/>
          <p:cNvSpPr txBox="1"/>
          <p:nvPr/>
        </p:nvSpPr>
        <p:spPr>
          <a:xfrm>
            <a:off x="542028" y="7439175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412115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5"/>
              <a:t>  </a:t>
            </a:r>
            <a:r>
              <a:rPr spc="79"/>
              <a:t>SHARES</a:t>
            </a:r>
          </a:p>
        </p:txBody>
      </p:sp>
      <p:sp>
        <p:nvSpPr>
          <p:cNvPr id="414" name="object 53"/>
          <p:cNvSpPr txBox="1"/>
          <p:nvPr/>
        </p:nvSpPr>
        <p:spPr>
          <a:xfrm>
            <a:off x="3900574" y="5624913"/>
            <a:ext cx="311043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94334">
              <a:spcBef>
                <a:spcPts val="100"/>
              </a:spcBef>
              <a:defRPr spc="-8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14"/>
              <a:t> </a:t>
            </a:r>
            <a:r>
              <a:rPr spc="0"/>
              <a:t>QARDHUL HASAN</a:t>
            </a:r>
          </a:p>
        </p:txBody>
      </p:sp>
      <p:sp>
        <p:nvSpPr>
          <p:cNvPr id="415" name="object 54"/>
          <p:cNvSpPr txBox="1"/>
          <p:nvPr/>
        </p:nvSpPr>
        <p:spPr>
          <a:xfrm>
            <a:off x="402961" y="9198558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59434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5"/>
              <a:t> </a:t>
            </a:r>
            <a:r>
              <a:rPr spc="39"/>
              <a:t>FARM</a:t>
            </a:r>
          </a:p>
        </p:txBody>
      </p:sp>
      <p:sp>
        <p:nvSpPr>
          <p:cNvPr id="416" name="object 55"/>
          <p:cNvSpPr txBox="1"/>
          <p:nvPr/>
        </p:nvSpPr>
        <p:spPr>
          <a:xfrm>
            <a:off x="402961" y="2867459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80390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50"/>
              <a:t> </a:t>
            </a:r>
            <a:r>
              <a:rPr spc="30"/>
              <a:t>FOOD</a:t>
            </a:r>
          </a:p>
        </p:txBody>
      </p:sp>
      <p:sp>
        <p:nvSpPr>
          <p:cNvPr id="417" name="object 56"/>
          <p:cNvSpPr txBox="1"/>
          <p:nvPr/>
        </p:nvSpPr>
        <p:spPr>
          <a:xfrm>
            <a:off x="542028" y="5679203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442594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 </a:t>
            </a:r>
            <a:r>
              <a:rPr spc="-150"/>
              <a:t> </a:t>
            </a:r>
            <a:r>
              <a:rPr spc="0"/>
              <a:t>HEALTH</a:t>
            </a:r>
          </a:p>
        </p:txBody>
      </p:sp>
      <p:sp>
        <p:nvSpPr>
          <p:cNvPr id="418" name="object 57"/>
          <p:cNvSpPr txBox="1"/>
          <p:nvPr/>
        </p:nvSpPr>
        <p:spPr>
          <a:xfrm>
            <a:off x="3951475" y="4703473"/>
            <a:ext cx="3008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52780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 </a:t>
            </a:r>
            <a:r>
              <a:rPr spc="-150"/>
              <a:t> </a:t>
            </a:r>
            <a:r>
              <a:rPr spc="90"/>
              <a:t>R&amp;D</a:t>
            </a:r>
          </a:p>
        </p:txBody>
      </p:sp>
      <p:sp>
        <p:nvSpPr>
          <p:cNvPr id="419" name="object 58"/>
          <p:cNvSpPr txBox="1"/>
          <p:nvPr/>
        </p:nvSpPr>
        <p:spPr>
          <a:xfrm>
            <a:off x="402961" y="8377635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50544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50"/>
              <a:t> </a:t>
            </a:r>
            <a:r>
              <a:rPr spc="19"/>
              <a:t>INFAQ</a:t>
            </a:r>
          </a:p>
        </p:txBody>
      </p:sp>
      <p:sp>
        <p:nvSpPr>
          <p:cNvPr id="420" name="object 59"/>
          <p:cNvSpPr txBox="1"/>
          <p:nvPr/>
        </p:nvSpPr>
        <p:spPr>
          <a:xfrm>
            <a:off x="4027675" y="7456288"/>
            <a:ext cx="3008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441325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5"/>
              <a:t> </a:t>
            </a:r>
            <a:r>
              <a:rPr spc="0"/>
              <a:t>RETAIL</a:t>
            </a:r>
          </a:p>
        </p:txBody>
      </p:sp>
      <p:sp>
        <p:nvSpPr>
          <p:cNvPr id="421" name="object 60"/>
          <p:cNvSpPr txBox="1"/>
          <p:nvPr/>
        </p:nvSpPr>
        <p:spPr>
          <a:xfrm>
            <a:off x="4027675" y="2867459"/>
            <a:ext cx="3008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98779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35"/>
              <a:t> </a:t>
            </a:r>
            <a:r>
              <a:rPr spc="9"/>
              <a:t>COUNCIL</a:t>
            </a:r>
          </a:p>
        </p:txBody>
      </p:sp>
      <p:sp>
        <p:nvSpPr>
          <p:cNvPr id="422" name="object 61"/>
          <p:cNvSpPr txBox="1"/>
          <p:nvPr/>
        </p:nvSpPr>
        <p:spPr>
          <a:xfrm>
            <a:off x="625459" y="4739138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18440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35"/>
              <a:t>  </a:t>
            </a:r>
            <a:r>
              <a:rPr spc="9"/>
              <a:t>EDUCATION</a:t>
            </a:r>
          </a:p>
        </p:txBody>
      </p:sp>
      <p:sp>
        <p:nvSpPr>
          <p:cNvPr id="423" name="object 62"/>
          <p:cNvSpPr txBox="1"/>
          <p:nvPr/>
        </p:nvSpPr>
        <p:spPr>
          <a:xfrm>
            <a:off x="4151625" y="3799073"/>
            <a:ext cx="3008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67970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45"/>
              <a:t>  </a:t>
            </a:r>
            <a:r>
              <a:rPr spc="50"/>
              <a:t>ADVISORY</a:t>
            </a:r>
          </a:p>
        </p:txBody>
      </p:sp>
      <p:sp>
        <p:nvSpPr>
          <p:cNvPr id="424" name="object 58"/>
          <p:cNvSpPr txBox="1"/>
          <p:nvPr/>
        </p:nvSpPr>
        <p:spPr>
          <a:xfrm>
            <a:off x="3951475" y="8318866"/>
            <a:ext cx="3008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50544">
              <a:spcBef>
                <a:spcPts val="100"/>
              </a:spcBef>
              <a:defRPr sz="2200" spc="-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WAQAFA</a:t>
            </a:r>
            <a:r>
              <a:rPr spc="-150"/>
              <a:t> </a:t>
            </a:r>
            <a:r>
              <a:rPr spc="19"/>
              <a:t>SERVICES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object 2"/>
          <p:cNvSpPr/>
          <p:nvPr/>
        </p:nvSpPr>
        <p:spPr>
          <a:xfrm>
            <a:off x="474251" y="3569999"/>
            <a:ext cx="4666867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32" name="object 3"/>
          <p:cNvGrpSpPr/>
          <p:nvPr/>
        </p:nvGrpSpPr>
        <p:grpSpPr>
          <a:xfrm>
            <a:off x="4166100" y="1970284"/>
            <a:ext cx="3396751" cy="8726290"/>
            <a:chOff x="0" y="0"/>
            <a:chExt cx="3396750" cy="8726290"/>
          </a:xfrm>
        </p:grpSpPr>
        <p:sp>
          <p:nvSpPr>
            <p:cNvPr id="427" name="object 4"/>
            <p:cNvSpPr/>
            <p:nvPr/>
          </p:nvSpPr>
          <p:spPr>
            <a:xfrm>
              <a:off x="0" y="7831256"/>
              <a:ext cx="2187304" cy="89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5104" y="0"/>
                  </a:lnTo>
                  <a:lnTo>
                    <a:pt x="1649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object 5"/>
            <p:cNvSpPr/>
            <p:nvPr/>
          </p:nvSpPr>
          <p:spPr>
            <a:xfrm>
              <a:off x="1092556" y="5874356"/>
              <a:ext cx="2304194" cy="285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59" y="21600"/>
                  </a:lnTo>
                  <a:lnTo>
                    <a:pt x="3645" y="12348"/>
                  </a:lnTo>
                  <a:lnTo>
                    <a:pt x="0" y="7258"/>
                  </a:lnTo>
                  <a:lnTo>
                    <a:pt x="5198" y="0"/>
                  </a:lnTo>
                  <a:lnTo>
                    <a:pt x="16451" y="0"/>
                  </a:lnTo>
                  <a:lnTo>
                    <a:pt x="19774" y="4640"/>
                  </a:lnTo>
                  <a:lnTo>
                    <a:pt x="19777" y="4640"/>
                  </a:lnTo>
                  <a:lnTo>
                    <a:pt x="21600" y="718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object 6"/>
            <p:cNvSpPr/>
            <p:nvPr/>
          </p:nvSpPr>
          <p:spPr>
            <a:xfrm>
              <a:off x="1262728" y="3965064"/>
              <a:ext cx="2134023" cy="199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7" y="21600"/>
                  </a:moveTo>
                  <a:lnTo>
                    <a:pt x="5849" y="21600"/>
                  </a:lnTo>
                  <a:lnTo>
                    <a:pt x="0" y="10812"/>
                  </a:lnTo>
                  <a:lnTo>
                    <a:pt x="5850" y="0"/>
                  </a:lnTo>
                  <a:lnTo>
                    <a:pt x="17526" y="0"/>
                  </a:lnTo>
                  <a:lnTo>
                    <a:pt x="21600" y="7530"/>
                  </a:lnTo>
                  <a:lnTo>
                    <a:pt x="21600" y="14087"/>
                  </a:lnTo>
                  <a:lnTo>
                    <a:pt x="17527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object 7"/>
            <p:cNvSpPr/>
            <p:nvPr/>
          </p:nvSpPr>
          <p:spPr>
            <a:xfrm>
              <a:off x="2416339" y="2008165"/>
              <a:ext cx="980411" cy="265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567" y="13266"/>
                  </a:lnTo>
                  <a:lnTo>
                    <a:pt x="0" y="7797"/>
                  </a:lnTo>
                  <a:lnTo>
                    <a:pt x="122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object 8"/>
            <p:cNvSpPr/>
            <p:nvPr/>
          </p:nvSpPr>
          <p:spPr>
            <a:xfrm>
              <a:off x="2410533" y="0"/>
              <a:ext cx="986218" cy="200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637" y="21600"/>
                  </a:lnTo>
                  <a:lnTo>
                    <a:pt x="0" y="10850"/>
                  </a:lnTo>
                  <a:lnTo>
                    <a:pt x="1272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6" name="object 9"/>
          <p:cNvGrpSpPr/>
          <p:nvPr/>
        </p:nvGrpSpPr>
        <p:grpSpPr>
          <a:xfrm>
            <a:off x="585967" y="9822197"/>
            <a:ext cx="714650" cy="408084"/>
            <a:chOff x="0" y="0"/>
            <a:chExt cx="714650" cy="408083"/>
          </a:xfrm>
        </p:grpSpPr>
        <p:pic>
          <p:nvPicPr>
            <p:cNvPr id="433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6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4" name="object 11"/>
            <p:cNvSpPr/>
            <p:nvPr/>
          </p:nvSpPr>
          <p:spPr>
            <a:xfrm>
              <a:off x="119032" y="0"/>
              <a:ext cx="357327" cy="40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5" name="object 12"/>
            <p:cNvSpPr/>
            <p:nvPr/>
          </p:nvSpPr>
          <p:spPr>
            <a:xfrm>
              <a:off x="357324" y="0"/>
              <a:ext cx="357327" cy="40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9" name="object 13"/>
          <p:cNvGrpSpPr/>
          <p:nvPr/>
        </p:nvGrpSpPr>
        <p:grpSpPr>
          <a:xfrm>
            <a:off x="583906" y="1969322"/>
            <a:ext cx="1085506" cy="790017"/>
            <a:chOff x="0" y="0"/>
            <a:chExt cx="1085504" cy="790016"/>
          </a:xfrm>
        </p:grpSpPr>
        <p:sp>
          <p:nvSpPr>
            <p:cNvPr id="437" name="Shape"/>
            <p:cNvSpPr/>
            <p:nvPr/>
          </p:nvSpPr>
          <p:spPr>
            <a:xfrm>
              <a:off x="0" y="0"/>
              <a:ext cx="850189" cy="7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149" y="20967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875" y="32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819" y="21082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8" name="Shape"/>
            <p:cNvSpPr/>
            <p:nvPr/>
          </p:nvSpPr>
          <p:spPr>
            <a:xfrm>
              <a:off x="631277" y="0"/>
              <a:ext cx="454228" cy="78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1872" y="12366"/>
                  </a:lnTo>
                  <a:lnTo>
                    <a:pt x="12078" y="12192"/>
                  </a:lnTo>
                  <a:lnTo>
                    <a:pt x="12714" y="11215"/>
                  </a:lnTo>
                  <a:lnTo>
                    <a:pt x="12772" y="10797"/>
                  </a:lnTo>
                  <a:lnTo>
                    <a:pt x="12758" y="10586"/>
                  </a:lnTo>
                  <a:lnTo>
                    <a:pt x="12259" y="9583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913" y="21087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40" name="object 14"/>
          <p:cNvSpPr txBox="1">
            <a:spLocks noGrp="1"/>
          </p:cNvSpPr>
          <p:nvPr>
            <p:ph type="title"/>
          </p:nvPr>
        </p:nvSpPr>
        <p:spPr>
          <a:xfrm>
            <a:off x="1831201" y="1649199"/>
            <a:ext cx="3065781" cy="1226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5080" indent="12700">
              <a:lnSpc>
                <a:spcPct val="116299"/>
              </a:lnSpc>
              <a:spcBef>
                <a:spcPts val="100"/>
              </a:spcBef>
              <a:defRPr sz="3500" b="1" spc="-200"/>
            </a:pPr>
            <a:r>
              <a:t>E</a:t>
            </a:r>
            <a:r>
              <a:rPr spc="-100"/>
              <a:t>m</a:t>
            </a:r>
            <a:r>
              <a:rPr spc="0"/>
              <a:t>po</a:t>
            </a:r>
            <a:r>
              <a:t>w</a:t>
            </a:r>
            <a:r>
              <a:rPr spc="-100"/>
              <a:t>e</a:t>
            </a:r>
            <a:r>
              <a:t>r</a:t>
            </a:r>
            <a:r>
              <a:rPr spc="-100"/>
              <a:t>e</a:t>
            </a:r>
            <a:r>
              <a:rPr spc="0"/>
              <a:t>d</a:t>
            </a:r>
            <a:r>
              <a:rPr spc="-300"/>
              <a:t> </a:t>
            </a:r>
            <a:r>
              <a:rPr spc="0"/>
              <a:t>b</a:t>
            </a:r>
            <a:r>
              <a:rPr spc="-100"/>
              <a:t>y  </a:t>
            </a:r>
            <a:r>
              <a:rPr spc="0"/>
              <a:t>B</a:t>
            </a:r>
            <a:r>
              <a:t>W</a:t>
            </a:r>
            <a:r>
              <a:rPr spc="-100"/>
              <a:t>i</a:t>
            </a:r>
            <a:r>
              <a:rPr spc="-300"/>
              <a:t> </a:t>
            </a:r>
            <a:r>
              <a:t>System</a:t>
            </a:r>
          </a:p>
        </p:txBody>
      </p:sp>
      <p:sp>
        <p:nvSpPr>
          <p:cNvPr id="441" name="object 15"/>
          <p:cNvSpPr txBox="1"/>
          <p:nvPr/>
        </p:nvSpPr>
        <p:spPr>
          <a:xfrm>
            <a:off x="820587" y="2090628"/>
            <a:ext cx="24892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3</a:t>
            </a:r>
          </a:p>
        </p:txBody>
      </p:sp>
      <p:sp>
        <p:nvSpPr>
          <p:cNvPr id="442" name="object 16"/>
          <p:cNvSpPr/>
          <p:nvPr/>
        </p:nvSpPr>
        <p:spPr>
          <a:xfrm>
            <a:off x="474251" y="4916566"/>
            <a:ext cx="4666867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object 17"/>
          <p:cNvSpPr txBox="1"/>
          <p:nvPr/>
        </p:nvSpPr>
        <p:spPr>
          <a:xfrm>
            <a:off x="1092338" y="3744179"/>
            <a:ext cx="343154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spc="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PROFIT</a:t>
            </a:r>
            <a:r>
              <a:rPr spc="-175"/>
              <a:t> </a:t>
            </a:r>
            <a:r>
              <a:rPr spc="50"/>
              <a:t>DISTRIBUTION</a:t>
            </a:r>
          </a:p>
          <a:p>
            <a:pPr>
              <a:defRPr sz="32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0"/>
          </a:p>
          <a:p>
            <a:pPr>
              <a:defRPr sz="3100">
                <a:latin typeface="Trebuchet MS"/>
                <a:ea typeface="Trebuchet MS"/>
                <a:cs typeface="Trebuchet MS"/>
                <a:sym typeface="Trebuchet MS"/>
              </a:defRPr>
            </a:pPr>
            <a:endParaRPr spc="50"/>
          </a:p>
          <a:p>
            <a:pPr indent="99694">
              <a:defRPr sz="2700" spc="1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BUSINESS</a:t>
            </a:r>
            <a:r>
              <a:rPr spc="-145"/>
              <a:t> </a:t>
            </a:r>
            <a:r>
              <a:rPr spc="25"/>
              <a:t>VENTURES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object 2"/>
          <p:cNvSpPr/>
          <p:nvPr/>
        </p:nvSpPr>
        <p:spPr>
          <a:xfrm flipV="1">
            <a:off x="1416050" y="7102474"/>
            <a:ext cx="1" cy="829236"/>
          </a:xfrm>
          <a:prstGeom prst="line">
            <a:avLst/>
          </a:prstGeom>
          <a:ln w="85936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object 3"/>
          <p:cNvSpPr/>
          <p:nvPr/>
        </p:nvSpPr>
        <p:spPr>
          <a:xfrm>
            <a:off x="1472423" y="590865"/>
            <a:ext cx="6090426" cy="19066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50" name="object 4"/>
          <p:cNvGrpSpPr/>
          <p:nvPr/>
        </p:nvGrpSpPr>
        <p:grpSpPr>
          <a:xfrm>
            <a:off x="397599" y="403346"/>
            <a:ext cx="714651" cy="408085"/>
            <a:chOff x="0" y="0"/>
            <a:chExt cx="714650" cy="408084"/>
          </a:xfrm>
        </p:grpSpPr>
        <p:pic>
          <p:nvPicPr>
            <p:cNvPr id="447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7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8" name="object 6"/>
            <p:cNvSpPr/>
            <p:nvPr/>
          </p:nvSpPr>
          <p:spPr>
            <a:xfrm>
              <a:off x="119034" y="0"/>
              <a:ext cx="357326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9" name="object 7"/>
            <p:cNvSpPr/>
            <p:nvPr/>
          </p:nvSpPr>
          <p:spPr>
            <a:xfrm>
              <a:off x="357324" y="0"/>
              <a:ext cx="357327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1" name="object 8"/>
          <p:cNvSpPr/>
          <p:nvPr/>
        </p:nvSpPr>
        <p:spPr>
          <a:xfrm>
            <a:off x="1472583" y="997898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55" name="object 9"/>
          <p:cNvGrpSpPr/>
          <p:nvPr/>
        </p:nvGrpSpPr>
        <p:grpSpPr>
          <a:xfrm>
            <a:off x="3806164" y="3068539"/>
            <a:ext cx="1" cy="4941350"/>
            <a:chOff x="0" y="0"/>
            <a:chExt cx="0" cy="4941349"/>
          </a:xfrm>
        </p:grpSpPr>
        <p:sp>
          <p:nvSpPr>
            <p:cNvPr id="452" name="object 10"/>
            <p:cNvSpPr/>
            <p:nvPr/>
          </p:nvSpPr>
          <p:spPr>
            <a:xfrm flipV="1">
              <a:off x="-1" y="2891790"/>
              <a:ext cx="2" cy="2049560"/>
            </a:xfrm>
            <a:prstGeom prst="line">
              <a:avLst/>
            </a:prstGeom>
            <a:noFill/>
            <a:ln w="85936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3" name="object 11"/>
            <p:cNvSpPr/>
            <p:nvPr/>
          </p:nvSpPr>
          <p:spPr>
            <a:xfrm flipV="1">
              <a:off x="-1" y="1130902"/>
              <a:ext cx="2" cy="2049561"/>
            </a:xfrm>
            <a:prstGeom prst="line">
              <a:avLst/>
            </a:prstGeom>
            <a:noFill/>
            <a:ln w="85936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4" name="object 12"/>
            <p:cNvSpPr/>
            <p:nvPr/>
          </p:nvSpPr>
          <p:spPr>
            <a:xfrm flipV="1">
              <a:off x="-1" y="0"/>
              <a:ext cx="2" cy="2049560"/>
            </a:xfrm>
            <a:prstGeom prst="line">
              <a:avLst/>
            </a:prstGeom>
            <a:noFill/>
            <a:ln w="85936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84" name="object 13"/>
          <p:cNvGrpSpPr/>
          <p:nvPr/>
        </p:nvGrpSpPr>
        <p:grpSpPr>
          <a:xfrm>
            <a:off x="196850" y="1980454"/>
            <a:ext cx="7114498" cy="8100783"/>
            <a:chOff x="0" y="0"/>
            <a:chExt cx="7114497" cy="8100781"/>
          </a:xfrm>
        </p:grpSpPr>
        <p:sp>
          <p:nvSpPr>
            <p:cNvPr id="456" name="object 14"/>
            <p:cNvSpPr/>
            <p:nvPr/>
          </p:nvSpPr>
          <p:spPr>
            <a:xfrm flipV="1">
              <a:off x="5943599" y="5122020"/>
              <a:ext cx="1" cy="829236"/>
            </a:xfrm>
            <a:prstGeom prst="line">
              <a:avLst/>
            </a:prstGeom>
            <a:noFill/>
            <a:ln w="85936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59" name="object 15"/>
            <p:cNvGrpSpPr/>
            <p:nvPr/>
          </p:nvGrpSpPr>
          <p:grpSpPr>
            <a:xfrm>
              <a:off x="0" y="0"/>
              <a:ext cx="7114498" cy="8100782"/>
              <a:chOff x="0" y="0"/>
              <a:chExt cx="7114497" cy="8100781"/>
            </a:xfrm>
          </p:grpSpPr>
          <p:sp>
            <p:nvSpPr>
              <p:cNvPr id="457" name="Shape"/>
              <p:cNvSpPr/>
              <p:nvPr/>
            </p:nvSpPr>
            <p:spPr>
              <a:xfrm>
                <a:off x="0" y="0"/>
                <a:ext cx="7050249" cy="810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0" y="21600"/>
                    </a:moveTo>
                    <a:lnTo>
                      <a:pt x="536" y="21600"/>
                    </a:lnTo>
                    <a:lnTo>
                      <a:pt x="394" y="21583"/>
                    </a:lnTo>
                    <a:lnTo>
                      <a:pt x="266" y="21536"/>
                    </a:lnTo>
                    <a:lnTo>
                      <a:pt x="157" y="21463"/>
                    </a:lnTo>
                    <a:lnTo>
                      <a:pt x="73" y="21369"/>
                    </a:lnTo>
                    <a:lnTo>
                      <a:pt x="19" y="21257"/>
                    </a:lnTo>
                    <a:lnTo>
                      <a:pt x="0" y="21133"/>
                    </a:lnTo>
                    <a:lnTo>
                      <a:pt x="0" y="467"/>
                    </a:lnTo>
                    <a:lnTo>
                      <a:pt x="19" y="343"/>
                    </a:lnTo>
                    <a:lnTo>
                      <a:pt x="73" y="231"/>
                    </a:lnTo>
                    <a:lnTo>
                      <a:pt x="157" y="137"/>
                    </a:lnTo>
                    <a:lnTo>
                      <a:pt x="266" y="64"/>
                    </a:lnTo>
                    <a:lnTo>
                      <a:pt x="394" y="17"/>
                    </a:lnTo>
                    <a:lnTo>
                      <a:pt x="536" y="0"/>
                    </a:lnTo>
                    <a:lnTo>
                      <a:pt x="21260" y="0"/>
                    </a:lnTo>
                    <a:lnTo>
                      <a:pt x="21403" y="17"/>
                    </a:lnTo>
                    <a:lnTo>
                      <a:pt x="21531" y="64"/>
                    </a:lnTo>
                    <a:lnTo>
                      <a:pt x="21600" y="110"/>
                    </a:lnTo>
                    <a:lnTo>
                      <a:pt x="536" y="110"/>
                    </a:lnTo>
                    <a:lnTo>
                      <a:pt x="407" y="128"/>
                    </a:lnTo>
                    <a:lnTo>
                      <a:pt x="294" y="179"/>
                    </a:lnTo>
                    <a:lnTo>
                      <a:pt x="205" y="256"/>
                    </a:lnTo>
                    <a:lnTo>
                      <a:pt x="147" y="354"/>
                    </a:lnTo>
                    <a:lnTo>
                      <a:pt x="126" y="467"/>
                    </a:lnTo>
                    <a:lnTo>
                      <a:pt x="126" y="21133"/>
                    </a:lnTo>
                    <a:lnTo>
                      <a:pt x="147" y="21246"/>
                    </a:lnTo>
                    <a:lnTo>
                      <a:pt x="205" y="21344"/>
                    </a:lnTo>
                    <a:lnTo>
                      <a:pt x="294" y="21421"/>
                    </a:lnTo>
                    <a:lnTo>
                      <a:pt x="407" y="21472"/>
                    </a:lnTo>
                    <a:lnTo>
                      <a:pt x="536" y="21490"/>
                    </a:lnTo>
                    <a:lnTo>
                      <a:pt x="21600" y="21490"/>
                    </a:lnTo>
                    <a:lnTo>
                      <a:pt x="21531" y="21536"/>
                    </a:lnTo>
                    <a:lnTo>
                      <a:pt x="21403" y="21583"/>
                    </a:lnTo>
                    <a:lnTo>
                      <a:pt x="21260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6939388" y="41212"/>
                <a:ext cx="175110" cy="8018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5" y="21600"/>
                    </a:moveTo>
                    <a:lnTo>
                      <a:pt x="0" y="21600"/>
                    </a:lnTo>
                    <a:lnTo>
                      <a:pt x="5231" y="21582"/>
                    </a:lnTo>
                    <a:lnTo>
                      <a:pt x="9766" y="21531"/>
                    </a:lnTo>
                    <a:lnTo>
                      <a:pt x="13338" y="21453"/>
                    </a:lnTo>
                    <a:lnTo>
                      <a:pt x="15678" y="21353"/>
                    </a:lnTo>
                    <a:lnTo>
                      <a:pt x="16518" y="21239"/>
                    </a:lnTo>
                    <a:lnTo>
                      <a:pt x="16518" y="361"/>
                    </a:lnTo>
                    <a:lnTo>
                      <a:pt x="15678" y="247"/>
                    </a:lnTo>
                    <a:lnTo>
                      <a:pt x="13338" y="147"/>
                    </a:lnTo>
                    <a:lnTo>
                      <a:pt x="9766" y="69"/>
                    </a:lnTo>
                    <a:lnTo>
                      <a:pt x="5231" y="18"/>
                    </a:lnTo>
                    <a:lnTo>
                      <a:pt x="0" y="0"/>
                    </a:lnTo>
                    <a:lnTo>
                      <a:pt x="13675" y="0"/>
                    </a:lnTo>
                    <a:lnTo>
                      <a:pt x="15279" y="27"/>
                    </a:lnTo>
                    <a:lnTo>
                      <a:pt x="18654" y="123"/>
                    </a:lnTo>
                    <a:lnTo>
                      <a:pt x="20829" y="235"/>
                    </a:lnTo>
                    <a:lnTo>
                      <a:pt x="21600" y="361"/>
                    </a:lnTo>
                    <a:lnTo>
                      <a:pt x="21600" y="21239"/>
                    </a:lnTo>
                    <a:lnTo>
                      <a:pt x="20829" y="21365"/>
                    </a:lnTo>
                    <a:lnTo>
                      <a:pt x="18654" y="21477"/>
                    </a:lnTo>
                    <a:lnTo>
                      <a:pt x="15279" y="21573"/>
                    </a:lnTo>
                    <a:lnTo>
                      <a:pt x="13675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0" name="object 16"/>
            <p:cNvSpPr/>
            <p:nvPr/>
          </p:nvSpPr>
          <p:spPr>
            <a:xfrm>
              <a:off x="2071879" y="693052"/>
              <a:ext cx="3024845" cy="9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21600"/>
                  </a:moveTo>
                  <a:lnTo>
                    <a:pt x="1083" y="21600"/>
                  </a:lnTo>
                  <a:lnTo>
                    <a:pt x="742" y="21428"/>
                  </a:lnTo>
                  <a:lnTo>
                    <a:pt x="445" y="20949"/>
                  </a:lnTo>
                  <a:lnTo>
                    <a:pt x="210" y="20220"/>
                  </a:lnTo>
                  <a:lnTo>
                    <a:pt x="56" y="19300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56" y="2300"/>
                  </a:lnTo>
                  <a:lnTo>
                    <a:pt x="210" y="1380"/>
                  </a:lnTo>
                  <a:lnTo>
                    <a:pt x="445" y="651"/>
                  </a:lnTo>
                  <a:lnTo>
                    <a:pt x="742" y="172"/>
                  </a:lnTo>
                  <a:lnTo>
                    <a:pt x="1083" y="0"/>
                  </a:lnTo>
                  <a:lnTo>
                    <a:pt x="20517" y="0"/>
                  </a:lnTo>
                  <a:lnTo>
                    <a:pt x="20858" y="172"/>
                  </a:lnTo>
                  <a:lnTo>
                    <a:pt x="21155" y="651"/>
                  </a:lnTo>
                  <a:lnTo>
                    <a:pt x="21390" y="1380"/>
                  </a:lnTo>
                  <a:lnTo>
                    <a:pt x="21544" y="2300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52" y="19276"/>
                  </a:lnTo>
                  <a:lnTo>
                    <a:pt x="21401" y="20210"/>
                  </a:lnTo>
                  <a:lnTo>
                    <a:pt x="21168" y="20946"/>
                  </a:lnTo>
                  <a:lnTo>
                    <a:pt x="20872" y="21427"/>
                  </a:lnTo>
                  <a:lnTo>
                    <a:pt x="20532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63" name="object 17"/>
            <p:cNvGrpSpPr/>
            <p:nvPr/>
          </p:nvGrpSpPr>
          <p:grpSpPr>
            <a:xfrm>
              <a:off x="2019941" y="641039"/>
              <a:ext cx="3130797" cy="1081885"/>
              <a:chOff x="0" y="0"/>
              <a:chExt cx="3130795" cy="1081884"/>
            </a:xfrm>
          </p:grpSpPr>
          <p:sp>
            <p:nvSpPr>
              <p:cNvPr id="461" name="Shape"/>
              <p:cNvSpPr/>
              <p:nvPr/>
            </p:nvSpPr>
            <p:spPr>
              <a:xfrm>
                <a:off x="0" y="0"/>
                <a:ext cx="3099535" cy="1081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9" y="21600"/>
                    </a:moveTo>
                    <a:lnTo>
                      <a:pt x="1419" y="21600"/>
                    </a:lnTo>
                    <a:lnTo>
                      <a:pt x="1094" y="21492"/>
                    </a:lnTo>
                    <a:lnTo>
                      <a:pt x="796" y="21185"/>
                    </a:lnTo>
                    <a:lnTo>
                      <a:pt x="532" y="20704"/>
                    </a:lnTo>
                    <a:lnTo>
                      <a:pt x="312" y="20073"/>
                    </a:lnTo>
                    <a:lnTo>
                      <a:pt x="145" y="19317"/>
                    </a:lnTo>
                    <a:lnTo>
                      <a:pt x="38" y="18461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38" y="3139"/>
                    </a:lnTo>
                    <a:lnTo>
                      <a:pt x="145" y="2283"/>
                    </a:lnTo>
                    <a:lnTo>
                      <a:pt x="312" y="1527"/>
                    </a:lnTo>
                    <a:lnTo>
                      <a:pt x="532" y="896"/>
                    </a:lnTo>
                    <a:lnTo>
                      <a:pt x="796" y="415"/>
                    </a:lnTo>
                    <a:lnTo>
                      <a:pt x="1094" y="108"/>
                    </a:lnTo>
                    <a:lnTo>
                      <a:pt x="1419" y="0"/>
                    </a:lnTo>
                    <a:lnTo>
                      <a:pt x="20399" y="0"/>
                    </a:lnTo>
                    <a:lnTo>
                      <a:pt x="20724" y="108"/>
                    </a:lnTo>
                    <a:lnTo>
                      <a:pt x="21022" y="415"/>
                    </a:lnTo>
                    <a:lnTo>
                      <a:pt x="21286" y="896"/>
                    </a:lnTo>
                    <a:lnTo>
                      <a:pt x="21506" y="1527"/>
                    </a:lnTo>
                    <a:lnTo>
                      <a:pt x="21600" y="1952"/>
                    </a:lnTo>
                    <a:lnTo>
                      <a:pt x="1419" y="1952"/>
                    </a:lnTo>
                    <a:lnTo>
                      <a:pt x="1132" y="2120"/>
                    </a:lnTo>
                    <a:lnTo>
                      <a:pt x="898" y="2575"/>
                    </a:lnTo>
                    <a:lnTo>
                      <a:pt x="739" y="3249"/>
                    </a:lnTo>
                    <a:lnTo>
                      <a:pt x="680" y="4071"/>
                    </a:lnTo>
                    <a:lnTo>
                      <a:pt x="680" y="17529"/>
                    </a:lnTo>
                    <a:lnTo>
                      <a:pt x="739" y="18351"/>
                    </a:lnTo>
                    <a:lnTo>
                      <a:pt x="898" y="19025"/>
                    </a:lnTo>
                    <a:lnTo>
                      <a:pt x="1132" y="19480"/>
                    </a:lnTo>
                    <a:lnTo>
                      <a:pt x="1419" y="19648"/>
                    </a:lnTo>
                    <a:lnTo>
                      <a:pt x="21600" y="19648"/>
                    </a:lnTo>
                    <a:lnTo>
                      <a:pt x="21506" y="20073"/>
                    </a:lnTo>
                    <a:lnTo>
                      <a:pt x="21286" y="20704"/>
                    </a:lnTo>
                    <a:lnTo>
                      <a:pt x="21022" y="21185"/>
                    </a:lnTo>
                    <a:lnTo>
                      <a:pt x="20724" y="21492"/>
                    </a:lnTo>
                    <a:lnTo>
                      <a:pt x="20399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2" name="Shape"/>
              <p:cNvSpPr/>
              <p:nvPr/>
            </p:nvSpPr>
            <p:spPr>
              <a:xfrm>
                <a:off x="2927200" y="97785"/>
                <a:ext cx="203596" cy="886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3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283" y="0"/>
                    </a:lnTo>
                    <a:lnTo>
                      <a:pt x="19400" y="403"/>
                    </a:lnTo>
                    <a:lnTo>
                      <a:pt x="21028" y="1449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1028" y="20151"/>
                    </a:lnTo>
                    <a:lnTo>
                      <a:pt x="19400" y="21197"/>
                    </a:lnTo>
                    <a:lnTo>
                      <a:pt x="18283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4" name="object 18"/>
            <p:cNvSpPr/>
            <p:nvPr/>
          </p:nvSpPr>
          <p:spPr>
            <a:xfrm>
              <a:off x="2071879" y="2342318"/>
              <a:ext cx="3024845" cy="9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21600"/>
                  </a:moveTo>
                  <a:lnTo>
                    <a:pt x="1083" y="21600"/>
                  </a:lnTo>
                  <a:lnTo>
                    <a:pt x="742" y="21428"/>
                  </a:lnTo>
                  <a:lnTo>
                    <a:pt x="445" y="20949"/>
                  </a:lnTo>
                  <a:lnTo>
                    <a:pt x="210" y="20220"/>
                  </a:lnTo>
                  <a:lnTo>
                    <a:pt x="56" y="19300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56" y="2300"/>
                  </a:lnTo>
                  <a:lnTo>
                    <a:pt x="210" y="1380"/>
                  </a:lnTo>
                  <a:lnTo>
                    <a:pt x="445" y="651"/>
                  </a:lnTo>
                  <a:lnTo>
                    <a:pt x="742" y="172"/>
                  </a:lnTo>
                  <a:lnTo>
                    <a:pt x="1083" y="0"/>
                  </a:lnTo>
                  <a:lnTo>
                    <a:pt x="20517" y="0"/>
                  </a:lnTo>
                  <a:lnTo>
                    <a:pt x="20858" y="172"/>
                  </a:lnTo>
                  <a:lnTo>
                    <a:pt x="21155" y="651"/>
                  </a:lnTo>
                  <a:lnTo>
                    <a:pt x="21390" y="1380"/>
                  </a:lnTo>
                  <a:lnTo>
                    <a:pt x="21544" y="2300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52" y="19276"/>
                  </a:lnTo>
                  <a:lnTo>
                    <a:pt x="21401" y="20210"/>
                  </a:lnTo>
                  <a:lnTo>
                    <a:pt x="21168" y="20946"/>
                  </a:lnTo>
                  <a:lnTo>
                    <a:pt x="20872" y="21427"/>
                  </a:lnTo>
                  <a:lnTo>
                    <a:pt x="20532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67" name="object 19"/>
            <p:cNvGrpSpPr/>
            <p:nvPr/>
          </p:nvGrpSpPr>
          <p:grpSpPr>
            <a:xfrm>
              <a:off x="2019941" y="2290304"/>
              <a:ext cx="3130797" cy="1081885"/>
              <a:chOff x="0" y="0"/>
              <a:chExt cx="3130795" cy="1081884"/>
            </a:xfrm>
          </p:grpSpPr>
          <p:sp>
            <p:nvSpPr>
              <p:cNvPr id="465" name="Shape"/>
              <p:cNvSpPr/>
              <p:nvPr/>
            </p:nvSpPr>
            <p:spPr>
              <a:xfrm>
                <a:off x="0" y="0"/>
                <a:ext cx="3099535" cy="1081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9" y="21600"/>
                    </a:moveTo>
                    <a:lnTo>
                      <a:pt x="1419" y="21600"/>
                    </a:lnTo>
                    <a:lnTo>
                      <a:pt x="1094" y="21492"/>
                    </a:lnTo>
                    <a:lnTo>
                      <a:pt x="796" y="21185"/>
                    </a:lnTo>
                    <a:lnTo>
                      <a:pt x="532" y="20704"/>
                    </a:lnTo>
                    <a:lnTo>
                      <a:pt x="312" y="20073"/>
                    </a:lnTo>
                    <a:lnTo>
                      <a:pt x="145" y="19317"/>
                    </a:lnTo>
                    <a:lnTo>
                      <a:pt x="38" y="18461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38" y="3139"/>
                    </a:lnTo>
                    <a:lnTo>
                      <a:pt x="145" y="2283"/>
                    </a:lnTo>
                    <a:lnTo>
                      <a:pt x="312" y="1527"/>
                    </a:lnTo>
                    <a:lnTo>
                      <a:pt x="532" y="896"/>
                    </a:lnTo>
                    <a:lnTo>
                      <a:pt x="796" y="415"/>
                    </a:lnTo>
                    <a:lnTo>
                      <a:pt x="1094" y="108"/>
                    </a:lnTo>
                    <a:lnTo>
                      <a:pt x="1419" y="0"/>
                    </a:lnTo>
                    <a:lnTo>
                      <a:pt x="20399" y="0"/>
                    </a:lnTo>
                    <a:lnTo>
                      <a:pt x="20724" y="108"/>
                    </a:lnTo>
                    <a:lnTo>
                      <a:pt x="21022" y="415"/>
                    </a:lnTo>
                    <a:lnTo>
                      <a:pt x="21286" y="896"/>
                    </a:lnTo>
                    <a:lnTo>
                      <a:pt x="21506" y="1527"/>
                    </a:lnTo>
                    <a:lnTo>
                      <a:pt x="21600" y="1952"/>
                    </a:lnTo>
                    <a:lnTo>
                      <a:pt x="1419" y="1952"/>
                    </a:lnTo>
                    <a:lnTo>
                      <a:pt x="1132" y="2120"/>
                    </a:lnTo>
                    <a:lnTo>
                      <a:pt x="898" y="2575"/>
                    </a:lnTo>
                    <a:lnTo>
                      <a:pt x="739" y="3249"/>
                    </a:lnTo>
                    <a:lnTo>
                      <a:pt x="680" y="4071"/>
                    </a:lnTo>
                    <a:lnTo>
                      <a:pt x="680" y="17529"/>
                    </a:lnTo>
                    <a:lnTo>
                      <a:pt x="739" y="18351"/>
                    </a:lnTo>
                    <a:lnTo>
                      <a:pt x="898" y="19025"/>
                    </a:lnTo>
                    <a:lnTo>
                      <a:pt x="1132" y="19480"/>
                    </a:lnTo>
                    <a:lnTo>
                      <a:pt x="1419" y="19648"/>
                    </a:lnTo>
                    <a:lnTo>
                      <a:pt x="21600" y="19648"/>
                    </a:lnTo>
                    <a:lnTo>
                      <a:pt x="21506" y="20073"/>
                    </a:lnTo>
                    <a:lnTo>
                      <a:pt x="21286" y="20704"/>
                    </a:lnTo>
                    <a:lnTo>
                      <a:pt x="21022" y="21185"/>
                    </a:lnTo>
                    <a:lnTo>
                      <a:pt x="20724" y="21492"/>
                    </a:lnTo>
                    <a:lnTo>
                      <a:pt x="20399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2927200" y="97785"/>
                <a:ext cx="203596" cy="886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3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283" y="0"/>
                    </a:lnTo>
                    <a:lnTo>
                      <a:pt x="19400" y="403"/>
                    </a:lnTo>
                    <a:lnTo>
                      <a:pt x="21028" y="1449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1028" y="20151"/>
                    </a:lnTo>
                    <a:lnTo>
                      <a:pt x="19400" y="21197"/>
                    </a:lnTo>
                    <a:lnTo>
                      <a:pt x="18283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8" name="object 20"/>
            <p:cNvSpPr/>
            <p:nvPr/>
          </p:nvSpPr>
          <p:spPr>
            <a:xfrm>
              <a:off x="2071879" y="3819562"/>
              <a:ext cx="3024845" cy="9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21600"/>
                  </a:moveTo>
                  <a:lnTo>
                    <a:pt x="1083" y="21600"/>
                  </a:lnTo>
                  <a:lnTo>
                    <a:pt x="742" y="21428"/>
                  </a:lnTo>
                  <a:lnTo>
                    <a:pt x="445" y="20949"/>
                  </a:lnTo>
                  <a:lnTo>
                    <a:pt x="210" y="20220"/>
                  </a:lnTo>
                  <a:lnTo>
                    <a:pt x="56" y="19300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56" y="2300"/>
                  </a:lnTo>
                  <a:lnTo>
                    <a:pt x="210" y="1380"/>
                  </a:lnTo>
                  <a:lnTo>
                    <a:pt x="445" y="651"/>
                  </a:lnTo>
                  <a:lnTo>
                    <a:pt x="742" y="172"/>
                  </a:lnTo>
                  <a:lnTo>
                    <a:pt x="1083" y="0"/>
                  </a:lnTo>
                  <a:lnTo>
                    <a:pt x="20517" y="0"/>
                  </a:lnTo>
                  <a:lnTo>
                    <a:pt x="20858" y="172"/>
                  </a:lnTo>
                  <a:lnTo>
                    <a:pt x="21155" y="651"/>
                  </a:lnTo>
                  <a:lnTo>
                    <a:pt x="21390" y="1380"/>
                  </a:lnTo>
                  <a:lnTo>
                    <a:pt x="21544" y="2300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52" y="19276"/>
                  </a:lnTo>
                  <a:lnTo>
                    <a:pt x="21401" y="20210"/>
                  </a:lnTo>
                  <a:lnTo>
                    <a:pt x="21168" y="20946"/>
                  </a:lnTo>
                  <a:lnTo>
                    <a:pt x="20872" y="21427"/>
                  </a:lnTo>
                  <a:lnTo>
                    <a:pt x="20532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71" name="object 21"/>
            <p:cNvGrpSpPr/>
            <p:nvPr/>
          </p:nvGrpSpPr>
          <p:grpSpPr>
            <a:xfrm>
              <a:off x="2019941" y="3767548"/>
              <a:ext cx="3130797" cy="1081884"/>
              <a:chOff x="0" y="0"/>
              <a:chExt cx="3130795" cy="1081882"/>
            </a:xfrm>
          </p:grpSpPr>
          <p:sp>
            <p:nvSpPr>
              <p:cNvPr id="469" name="Shape"/>
              <p:cNvSpPr/>
              <p:nvPr/>
            </p:nvSpPr>
            <p:spPr>
              <a:xfrm>
                <a:off x="0" y="0"/>
                <a:ext cx="3099535" cy="1081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9" y="21600"/>
                    </a:moveTo>
                    <a:lnTo>
                      <a:pt x="1419" y="21600"/>
                    </a:lnTo>
                    <a:lnTo>
                      <a:pt x="1094" y="21492"/>
                    </a:lnTo>
                    <a:lnTo>
                      <a:pt x="796" y="21185"/>
                    </a:lnTo>
                    <a:lnTo>
                      <a:pt x="532" y="20704"/>
                    </a:lnTo>
                    <a:lnTo>
                      <a:pt x="312" y="20073"/>
                    </a:lnTo>
                    <a:lnTo>
                      <a:pt x="145" y="19317"/>
                    </a:lnTo>
                    <a:lnTo>
                      <a:pt x="38" y="18461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38" y="3139"/>
                    </a:lnTo>
                    <a:lnTo>
                      <a:pt x="145" y="2283"/>
                    </a:lnTo>
                    <a:lnTo>
                      <a:pt x="312" y="1527"/>
                    </a:lnTo>
                    <a:lnTo>
                      <a:pt x="532" y="896"/>
                    </a:lnTo>
                    <a:lnTo>
                      <a:pt x="796" y="415"/>
                    </a:lnTo>
                    <a:lnTo>
                      <a:pt x="1094" y="108"/>
                    </a:lnTo>
                    <a:lnTo>
                      <a:pt x="1419" y="0"/>
                    </a:lnTo>
                    <a:lnTo>
                      <a:pt x="20399" y="0"/>
                    </a:lnTo>
                    <a:lnTo>
                      <a:pt x="20724" y="108"/>
                    </a:lnTo>
                    <a:lnTo>
                      <a:pt x="21022" y="415"/>
                    </a:lnTo>
                    <a:lnTo>
                      <a:pt x="21286" y="896"/>
                    </a:lnTo>
                    <a:lnTo>
                      <a:pt x="21506" y="1527"/>
                    </a:lnTo>
                    <a:lnTo>
                      <a:pt x="21600" y="1952"/>
                    </a:lnTo>
                    <a:lnTo>
                      <a:pt x="1419" y="1952"/>
                    </a:lnTo>
                    <a:lnTo>
                      <a:pt x="1132" y="2120"/>
                    </a:lnTo>
                    <a:lnTo>
                      <a:pt x="898" y="2575"/>
                    </a:lnTo>
                    <a:lnTo>
                      <a:pt x="739" y="3249"/>
                    </a:lnTo>
                    <a:lnTo>
                      <a:pt x="680" y="4071"/>
                    </a:lnTo>
                    <a:lnTo>
                      <a:pt x="680" y="17529"/>
                    </a:lnTo>
                    <a:lnTo>
                      <a:pt x="739" y="18351"/>
                    </a:lnTo>
                    <a:lnTo>
                      <a:pt x="898" y="19025"/>
                    </a:lnTo>
                    <a:lnTo>
                      <a:pt x="1132" y="19480"/>
                    </a:lnTo>
                    <a:lnTo>
                      <a:pt x="1419" y="19648"/>
                    </a:lnTo>
                    <a:lnTo>
                      <a:pt x="21600" y="19648"/>
                    </a:lnTo>
                    <a:lnTo>
                      <a:pt x="21506" y="20073"/>
                    </a:lnTo>
                    <a:lnTo>
                      <a:pt x="21286" y="20704"/>
                    </a:lnTo>
                    <a:lnTo>
                      <a:pt x="21022" y="21185"/>
                    </a:lnTo>
                    <a:lnTo>
                      <a:pt x="20724" y="21492"/>
                    </a:lnTo>
                    <a:lnTo>
                      <a:pt x="20399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Shape"/>
              <p:cNvSpPr/>
              <p:nvPr/>
            </p:nvSpPr>
            <p:spPr>
              <a:xfrm>
                <a:off x="2927200" y="97784"/>
                <a:ext cx="203596" cy="886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3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283" y="0"/>
                    </a:lnTo>
                    <a:lnTo>
                      <a:pt x="19400" y="403"/>
                    </a:lnTo>
                    <a:lnTo>
                      <a:pt x="21028" y="1449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1028" y="20151"/>
                    </a:lnTo>
                    <a:lnTo>
                      <a:pt x="19400" y="21197"/>
                    </a:lnTo>
                    <a:lnTo>
                      <a:pt x="18283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72" name="object 22"/>
            <p:cNvSpPr/>
            <p:nvPr/>
          </p:nvSpPr>
          <p:spPr>
            <a:xfrm>
              <a:off x="381125" y="5529870"/>
              <a:ext cx="1740859" cy="17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21600"/>
                  </a:moveTo>
                  <a:lnTo>
                    <a:pt x="1674" y="21600"/>
                  </a:lnTo>
                  <a:lnTo>
                    <a:pt x="1148" y="21514"/>
                  </a:lnTo>
                  <a:lnTo>
                    <a:pt x="689" y="21277"/>
                  </a:lnTo>
                  <a:lnTo>
                    <a:pt x="325" y="20916"/>
                  </a:lnTo>
                  <a:lnTo>
                    <a:pt x="86" y="20459"/>
                  </a:lnTo>
                  <a:lnTo>
                    <a:pt x="0" y="19936"/>
                  </a:lnTo>
                  <a:lnTo>
                    <a:pt x="0" y="1664"/>
                  </a:lnTo>
                  <a:lnTo>
                    <a:pt x="86" y="1141"/>
                  </a:lnTo>
                  <a:lnTo>
                    <a:pt x="325" y="684"/>
                  </a:lnTo>
                  <a:lnTo>
                    <a:pt x="689" y="323"/>
                  </a:lnTo>
                  <a:lnTo>
                    <a:pt x="1148" y="86"/>
                  </a:lnTo>
                  <a:lnTo>
                    <a:pt x="1674" y="0"/>
                  </a:lnTo>
                  <a:lnTo>
                    <a:pt x="19926" y="0"/>
                  </a:lnTo>
                  <a:lnTo>
                    <a:pt x="20452" y="86"/>
                  </a:lnTo>
                  <a:lnTo>
                    <a:pt x="20911" y="323"/>
                  </a:lnTo>
                  <a:lnTo>
                    <a:pt x="21275" y="684"/>
                  </a:lnTo>
                  <a:lnTo>
                    <a:pt x="21514" y="1141"/>
                  </a:lnTo>
                  <a:lnTo>
                    <a:pt x="21600" y="1664"/>
                  </a:lnTo>
                  <a:lnTo>
                    <a:pt x="21600" y="19913"/>
                  </a:lnTo>
                  <a:lnTo>
                    <a:pt x="21525" y="20447"/>
                  </a:lnTo>
                  <a:lnTo>
                    <a:pt x="21293" y="20911"/>
                  </a:lnTo>
                  <a:lnTo>
                    <a:pt x="20933" y="21275"/>
                  </a:lnTo>
                  <a:lnTo>
                    <a:pt x="20475" y="21514"/>
                  </a:lnTo>
                  <a:lnTo>
                    <a:pt x="19949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75" name="object 23"/>
            <p:cNvGrpSpPr/>
            <p:nvPr/>
          </p:nvGrpSpPr>
          <p:grpSpPr>
            <a:xfrm>
              <a:off x="334916" y="5483876"/>
              <a:ext cx="1835126" cy="1835155"/>
              <a:chOff x="0" y="0"/>
              <a:chExt cx="1835124" cy="1835154"/>
            </a:xfrm>
          </p:grpSpPr>
          <p:sp>
            <p:nvSpPr>
              <p:cNvPr id="473" name="Shape"/>
              <p:cNvSpPr/>
              <p:nvPr/>
            </p:nvSpPr>
            <p:spPr>
              <a:xfrm>
                <a:off x="0" y="-1"/>
                <a:ext cx="1808067" cy="183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21600"/>
                    </a:moveTo>
                    <a:lnTo>
                      <a:pt x="2164" y="21600"/>
                    </a:lnTo>
                    <a:lnTo>
                      <a:pt x="1590" y="21524"/>
                    </a:lnTo>
                    <a:lnTo>
                      <a:pt x="1073" y="21310"/>
                    </a:lnTo>
                    <a:lnTo>
                      <a:pt x="635" y="20977"/>
                    </a:lnTo>
                    <a:lnTo>
                      <a:pt x="296" y="20548"/>
                    </a:lnTo>
                    <a:lnTo>
                      <a:pt x="77" y="20041"/>
                    </a:lnTo>
                    <a:lnTo>
                      <a:pt x="0" y="19478"/>
                    </a:lnTo>
                    <a:lnTo>
                      <a:pt x="0" y="2122"/>
                    </a:lnTo>
                    <a:lnTo>
                      <a:pt x="77" y="1559"/>
                    </a:lnTo>
                    <a:lnTo>
                      <a:pt x="296" y="1052"/>
                    </a:lnTo>
                    <a:lnTo>
                      <a:pt x="635" y="623"/>
                    </a:lnTo>
                    <a:lnTo>
                      <a:pt x="1073" y="290"/>
                    </a:lnTo>
                    <a:lnTo>
                      <a:pt x="1590" y="76"/>
                    </a:lnTo>
                    <a:lnTo>
                      <a:pt x="2164" y="0"/>
                    </a:lnTo>
                    <a:lnTo>
                      <a:pt x="19759" y="0"/>
                    </a:lnTo>
                    <a:lnTo>
                      <a:pt x="20334" y="76"/>
                    </a:lnTo>
                    <a:lnTo>
                      <a:pt x="20850" y="290"/>
                    </a:lnTo>
                    <a:lnTo>
                      <a:pt x="21288" y="623"/>
                    </a:lnTo>
                    <a:lnTo>
                      <a:pt x="21600" y="1018"/>
                    </a:lnTo>
                    <a:lnTo>
                      <a:pt x="2164" y="1018"/>
                    </a:lnTo>
                    <a:lnTo>
                      <a:pt x="1727" y="1105"/>
                    </a:lnTo>
                    <a:lnTo>
                      <a:pt x="1369" y="1343"/>
                    </a:lnTo>
                    <a:lnTo>
                      <a:pt x="1127" y="1694"/>
                    </a:lnTo>
                    <a:lnTo>
                      <a:pt x="1038" y="2122"/>
                    </a:lnTo>
                    <a:lnTo>
                      <a:pt x="1038" y="19478"/>
                    </a:lnTo>
                    <a:lnTo>
                      <a:pt x="1127" y="19906"/>
                    </a:lnTo>
                    <a:lnTo>
                      <a:pt x="1369" y="20257"/>
                    </a:lnTo>
                    <a:lnTo>
                      <a:pt x="1727" y="20495"/>
                    </a:lnTo>
                    <a:lnTo>
                      <a:pt x="2164" y="20582"/>
                    </a:lnTo>
                    <a:lnTo>
                      <a:pt x="21600" y="20582"/>
                    </a:lnTo>
                    <a:lnTo>
                      <a:pt x="21288" y="20977"/>
                    </a:lnTo>
                    <a:lnTo>
                      <a:pt x="20850" y="21310"/>
                    </a:lnTo>
                    <a:lnTo>
                      <a:pt x="20334" y="21524"/>
                    </a:lnTo>
                    <a:lnTo>
                      <a:pt x="19759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Shape"/>
              <p:cNvSpPr/>
              <p:nvPr/>
            </p:nvSpPr>
            <p:spPr>
              <a:xfrm>
                <a:off x="1653983" y="86469"/>
                <a:ext cx="181142" cy="166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3" y="21600"/>
                    </a:moveTo>
                    <a:lnTo>
                      <a:pt x="0" y="21600"/>
                    </a:lnTo>
                    <a:lnTo>
                      <a:pt x="4360" y="21504"/>
                    </a:lnTo>
                    <a:lnTo>
                      <a:pt x="7935" y="21241"/>
                    </a:lnTo>
                    <a:lnTo>
                      <a:pt x="10352" y="20854"/>
                    </a:lnTo>
                    <a:lnTo>
                      <a:pt x="11241" y="20381"/>
                    </a:lnTo>
                    <a:lnTo>
                      <a:pt x="11241" y="1219"/>
                    </a:lnTo>
                    <a:lnTo>
                      <a:pt x="10352" y="746"/>
                    </a:lnTo>
                    <a:lnTo>
                      <a:pt x="7935" y="359"/>
                    </a:lnTo>
                    <a:lnTo>
                      <a:pt x="4360" y="96"/>
                    </a:lnTo>
                    <a:lnTo>
                      <a:pt x="0" y="0"/>
                    </a:lnTo>
                    <a:lnTo>
                      <a:pt x="18373" y="0"/>
                    </a:lnTo>
                    <a:lnTo>
                      <a:pt x="18645" y="38"/>
                    </a:lnTo>
                    <a:lnTo>
                      <a:pt x="20827" y="597"/>
                    </a:lnTo>
                    <a:lnTo>
                      <a:pt x="21600" y="1219"/>
                    </a:lnTo>
                    <a:lnTo>
                      <a:pt x="21600" y="20381"/>
                    </a:lnTo>
                    <a:lnTo>
                      <a:pt x="20827" y="21003"/>
                    </a:lnTo>
                    <a:lnTo>
                      <a:pt x="18645" y="21562"/>
                    </a:lnTo>
                    <a:lnTo>
                      <a:pt x="18373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76" name="object 24"/>
            <p:cNvSpPr/>
            <p:nvPr/>
          </p:nvSpPr>
          <p:spPr>
            <a:xfrm>
              <a:off x="2714879" y="5529870"/>
              <a:ext cx="1740859" cy="17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21600"/>
                  </a:moveTo>
                  <a:lnTo>
                    <a:pt x="1674" y="21600"/>
                  </a:lnTo>
                  <a:lnTo>
                    <a:pt x="1148" y="21514"/>
                  </a:lnTo>
                  <a:lnTo>
                    <a:pt x="689" y="21277"/>
                  </a:lnTo>
                  <a:lnTo>
                    <a:pt x="325" y="20916"/>
                  </a:lnTo>
                  <a:lnTo>
                    <a:pt x="86" y="20459"/>
                  </a:lnTo>
                  <a:lnTo>
                    <a:pt x="0" y="19936"/>
                  </a:lnTo>
                  <a:lnTo>
                    <a:pt x="0" y="1664"/>
                  </a:lnTo>
                  <a:lnTo>
                    <a:pt x="86" y="1141"/>
                  </a:lnTo>
                  <a:lnTo>
                    <a:pt x="325" y="684"/>
                  </a:lnTo>
                  <a:lnTo>
                    <a:pt x="689" y="323"/>
                  </a:lnTo>
                  <a:lnTo>
                    <a:pt x="1148" y="86"/>
                  </a:lnTo>
                  <a:lnTo>
                    <a:pt x="1674" y="0"/>
                  </a:lnTo>
                  <a:lnTo>
                    <a:pt x="19926" y="0"/>
                  </a:lnTo>
                  <a:lnTo>
                    <a:pt x="20452" y="86"/>
                  </a:lnTo>
                  <a:lnTo>
                    <a:pt x="20911" y="323"/>
                  </a:lnTo>
                  <a:lnTo>
                    <a:pt x="21275" y="684"/>
                  </a:lnTo>
                  <a:lnTo>
                    <a:pt x="21514" y="1141"/>
                  </a:lnTo>
                  <a:lnTo>
                    <a:pt x="21600" y="1664"/>
                  </a:lnTo>
                  <a:lnTo>
                    <a:pt x="21600" y="19913"/>
                  </a:lnTo>
                  <a:lnTo>
                    <a:pt x="21525" y="20447"/>
                  </a:lnTo>
                  <a:lnTo>
                    <a:pt x="21293" y="20911"/>
                  </a:lnTo>
                  <a:lnTo>
                    <a:pt x="20933" y="21275"/>
                  </a:lnTo>
                  <a:lnTo>
                    <a:pt x="20475" y="21514"/>
                  </a:lnTo>
                  <a:lnTo>
                    <a:pt x="1994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/>
            </a:p>
          </p:txBody>
        </p:sp>
        <p:grpSp>
          <p:nvGrpSpPr>
            <p:cNvPr id="479" name="object 25"/>
            <p:cNvGrpSpPr/>
            <p:nvPr/>
          </p:nvGrpSpPr>
          <p:grpSpPr>
            <a:xfrm>
              <a:off x="2668669" y="5483876"/>
              <a:ext cx="1835126" cy="1835155"/>
              <a:chOff x="0" y="0"/>
              <a:chExt cx="1835124" cy="1835154"/>
            </a:xfrm>
          </p:grpSpPr>
          <p:sp>
            <p:nvSpPr>
              <p:cNvPr id="477" name="Shape"/>
              <p:cNvSpPr/>
              <p:nvPr/>
            </p:nvSpPr>
            <p:spPr>
              <a:xfrm>
                <a:off x="0" y="-1"/>
                <a:ext cx="1808067" cy="183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21600"/>
                    </a:moveTo>
                    <a:lnTo>
                      <a:pt x="2164" y="21600"/>
                    </a:lnTo>
                    <a:lnTo>
                      <a:pt x="1590" y="21524"/>
                    </a:lnTo>
                    <a:lnTo>
                      <a:pt x="1073" y="21310"/>
                    </a:lnTo>
                    <a:lnTo>
                      <a:pt x="635" y="20977"/>
                    </a:lnTo>
                    <a:lnTo>
                      <a:pt x="296" y="20548"/>
                    </a:lnTo>
                    <a:lnTo>
                      <a:pt x="77" y="20041"/>
                    </a:lnTo>
                    <a:lnTo>
                      <a:pt x="0" y="19478"/>
                    </a:lnTo>
                    <a:lnTo>
                      <a:pt x="0" y="2122"/>
                    </a:lnTo>
                    <a:lnTo>
                      <a:pt x="77" y="1559"/>
                    </a:lnTo>
                    <a:lnTo>
                      <a:pt x="296" y="1052"/>
                    </a:lnTo>
                    <a:lnTo>
                      <a:pt x="635" y="623"/>
                    </a:lnTo>
                    <a:lnTo>
                      <a:pt x="1073" y="290"/>
                    </a:lnTo>
                    <a:lnTo>
                      <a:pt x="1590" y="76"/>
                    </a:lnTo>
                    <a:lnTo>
                      <a:pt x="2164" y="0"/>
                    </a:lnTo>
                    <a:lnTo>
                      <a:pt x="19759" y="0"/>
                    </a:lnTo>
                    <a:lnTo>
                      <a:pt x="20334" y="76"/>
                    </a:lnTo>
                    <a:lnTo>
                      <a:pt x="20850" y="290"/>
                    </a:lnTo>
                    <a:lnTo>
                      <a:pt x="21288" y="623"/>
                    </a:lnTo>
                    <a:lnTo>
                      <a:pt x="21600" y="1018"/>
                    </a:lnTo>
                    <a:lnTo>
                      <a:pt x="2164" y="1018"/>
                    </a:lnTo>
                    <a:lnTo>
                      <a:pt x="1727" y="1105"/>
                    </a:lnTo>
                    <a:lnTo>
                      <a:pt x="1369" y="1343"/>
                    </a:lnTo>
                    <a:lnTo>
                      <a:pt x="1127" y="1694"/>
                    </a:lnTo>
                    <a:lnTo>
                      <a:pt x="1038" y="2122"/>
                    </a:lnTo>
                    <a:lnTo>
                      <a:pt x="1038" y="19478"/>
                    </a:lnTo>
                    <a:lnTo>
                      <a:pt x="1127" y="19906"/>
                    </a:lnTo>
                    <a:lnTo>
                      <a:pt x="1369" y="20257"/>
                    </a:lnTo>
                    <a:lnTo>
                      <a:pt x="1727" y="20495"/>
                    </a:lnTo>
                    <a:lnTo>
                      <a:pt x="2164" y="20582"/>
                    </a:lnTo>
                    <a:lnTo>
                      <a:pt x="21600" y="20582"/>
                    </a:lnTo>
                    <a:lnTo>
                      <a:pt x="21288" y="20977"/>
                    </a:lnTo>
                    <a:lnTo>
                      <a:pt x="20850" y="21310"/>
                    </a:lnTo>
                    <a:lnTo>
                      <a:pt x="20334" y="21524"/>
                    </a:lnTo>
                    <a:lnTo>
                      <a:pt x="19759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Shape"/>
              <p:cNvSpPr/>
              <p:nvPr/>
            </p:nvSpPr>
            <p:spPr>
              <a:xfrm>
                <a:off x="1653983" y="86469"/>
                <a:ext cx="181142" cy="166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3" y="21600"/>
                    </a:moveTo>
                    <a:lnTo>
                      <a:pt x="0" y="21600"/>
                    </a:lnTo>
                    <a:lnTo>
                      <a:pt x="4360" y="21504"/>
                    </a:lnTo>
                    <a:lnTo>
                      <a:pt x="7935" y="21241"/>
                    </a:lnTo>
                    <a:lnTo>
                      <a:pt x="10352" y="20854"/>
                    </a:lnTo>
                    <a:lnTo>
                      <a:pt x="11241" y="20381"/>
                    </a:lnTo>
                    <a:lnTo>
                      <a:pt x="11241" y="1219"/>
                    </a:lnTo>
                    <a:lnTo>
                      <a:pt x="10352" y="746"/>
                    </a:lnTo>
                    <a:lnTo>
                      <a:pt x="7935" y="359"/>
                    </a:lnTo>
                    <a:lnTo>
                      <a:pt x="4360" y="96"/>
                    </a:lnTo>
                    <a:lnTo>
                      <a:pt x="0" y="0"/>
                    </a:lnTo>
                    <a:lnTo>
                      <a:pt x="18373" y="0"/>
                    </a:lnTo>
                    <a:lnTo>
                      <a:pt x="18645" y="38"/>
                    </a:lnTo>
                    <a:lnTo>
                      <a:pt x="20827" y="597"/>
                    </a:lnTo>
                    <a:lnTo>
                      <a:pt x="21600" y="1219"/>
                    </a:lnTo>
                    <a:lnTo>
                      <a:pt x="21600" y="20381"/>
                    </a:lnTo>
                    <a:lnTo>
                      <a:pt x="20827" y="21003"/>
                    </a:lnTo>
                    <a:lnTo>
                      <a:pt x="18645" y="21562"/>
                    </a:lnTo>
                    <a:lnTo>
                      <a:pt x="18373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80" name="object 26"/>
            <p:cNvSpPr/>
            <p:nvPr/>
          </p:nvSpPr>
          <p:spPr>
            <a:xfrm>
              <a:off x="5048632" y="5529870"/>
              <a:ext cx="1740860" cy="17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21600"/>
                  </a:moveTo>
                  <a:lnTo>
                    <a:pt x="1674" y="21600"/>
                  </a:lnTo>
                  <a:lnTo>
                    <a:pt x="1148" y="21514"/>
                  </a:lnTo>
                  <a:lnTo>
                    <a:pt x="689" y="21277"/>
                  </a:lnTo>
                  <a:lnTo>
                    <a:pt x="325" y="20916"/>
                  </a:lnTo>
                  <a:lnTo>
                    <a:pt x="86" y="20459"/>
                  </a:lnTo>
                  <a:lnTo>
                    <a:pt x="0" y="19936"/>
                  </a:lnTo>
                  <a:lnTo>
                    <a:pt x="0" y="1664"/>
                  </a:lnTo>
                  <a:lnTo>
                    <a:pt x="86" y="1141"/>
                  </a:lnTo>
                  <a:lnTo>
                    <a:pt x="325" y="684"/>
                  </a:lnTo>
                  <a:lnTo>
                    <a:pt x="689" y="323"/>
                  </a:lnTo>
                  <a:lnTo>
                    <a:pt x="1148" y="86"/>
                  </a:lnTo>
                  <a:lnTo>
                    <a:pt x="1674" y="0"/>
                  </a:lnTo>
                  <a:lnTo>
                    <a:pt x="19926" y="0"/>
                  </a:lnTo>
                  <a:lnTo>
                    <a:pt x="20452" y="86"/>
                  </a:lnTo>
                  <a:lnTo>
                    <a:pt x="20911" y="323"/>
                  </a:lnTo>
                  <a:lnTo>
                    <a:pt x="21275" y="684"/>
                  </a:lnTo>
                  <a:lnTo>
                    <a:pt x="21514" y="1141"/>
                  </a:lnTo>
                  <a:lnTo>
                    <a:pt x="21600" y="1664"/>
                  </a:lnTo>
                  <a:lnTo>
                    <a:pt x="21600" y="19913"/>
                  </a:lnTo>
                  <a:lnTo>
                    <a:pt x="21525" y="20447"/>
                  </a:lnTo>
                  <a:lnTo>
                    <a:pt x="21293" y="20911"/>
                  </a:lnTo>
                  <a:lnTo>
                    <a:pt x="20933" y="21275"/>
                  </a:lnTo>
                  <a:lnTo>
                    <a:pt x="20475" y="21514"/>
                  </a:lnTo>
                  <a:lnTo>
                    <a:pt x="19949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83" name="object 27"/>
            <p:cNvGrpSpPr/>
            <p:nvPr/>
          </p:nvGrpSpPr>
          <p:grpSpPr>
            <a:xfrm>
              <a:off x="5002422" y="5483876"/>
              <a:ext cx="1835126" cy="1835155"/>
              <a:chOff x="0" y="0"/>
              <a:chExt cx="1835124" cy="1835154"/>
            </a:xfrm>
          </p:grpSpPr>
          <p:sp>
            <p:nvSpPr>
              <p:cNvPr id="481" name="Shape"/>
              <p:cNvSpPr/>
              <p:nvPr/>
            </p:nvSpPr>
            <p:spPr>
              <a:xfrm>
                <a:off x="0" y="-1"/>
                <a:ext cx="1808067" cy="183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21600"/>
                    </a:moveTo>
                    <a:lnTo>
                      <a:pt x="2164" y="21600"/>
                    </a:lnTo>
                    <a:lnTo>
                      <a:pt x="1590" y="21524"/>
                    </a:lnTo>
                    <a:lnTo>
                      <a:pt x="1073" y="21310"/>
                    </a:lnTo>
                    <a:lnTo>
                      <a:pt x="635" y="20977"/>
                    </a:lnTo>
                    <a:lnTo>
                      <a:pt x="296" y="20548"/>
                    </a:lnTo>
                    <a:lnTo>
                      <a:pt x="77" y="20041"/>
                    </a:lnTo>
                    <a:lnTo>
                      <a:pt x="0" y="19478"/>
                    </a:lnTo>
                    <a:lnTo>
                      <a:pt x="0" y="2122"/>
                    </a:lnTo>
                    <a:lnTo>
                      <a:pt x="77" y="1559"/>
                    </a:lnTo>
                    <a:lnTo>
                      <a:pt x="296" y="1052"/>
                    </a:lnTo>
                    <a:lnTo>
                      <a:pt x="635" y="623"/>
                    </a:lnTo>
                    <a:lnTo>
                      <a:pt x="1073" y="290"/>
                    </a:lnTo>
                    <a:lnTo>
                      <a:pt x="1590" y="76"/>
                    </a:lnTo>
                    <a:lnTo>
                      <a:pt x="2164" y="0"/>
                    </a:lnTo>
                    <a:lnTo>
                      <a:pt x="19759" y="0"/>
                    </a:lnTo>
                    <a:lnTo>
                      <a:pt x="20334" y="76"/>
                    </a:lnTo>
                    <a:lnTo>
                      <a:pt x="20850" y="290"/>
                    </a:lnTo>
                    <a:lnTo>
                      <a:pt x="21288" y="623"/>
                    </a:lnTo>
                    <a:lnTo>
                      <a:pt x="21600" y="1018"/>
                    </a:lnTo>
                    <a:lnTo>
                      <a:pt x="2164" y="1018"/>
                    </a:lnTo>
                    <a:lnTo>
                      <a:pt x="1727" y="1105"/>
                    </a:lnTo>
                    <a:lnTo>
                      <a:pt x="1369" y="1343"/>
                    </a:lnTo>
                    <a:lnTo>
                      <a:pt x="1127" y="1694"/>
                    </a:lnTo>
                    <a:lnTo>
                      <a:pt x="1038" y="2122"/>
                    </a:lnTo>
                    <a:lnTo>
                      <a:pt x="1038" y="19478"/>
                    </a:lnTo>
                    <a:lnTo>
                      <a:pt x="1127" y="19906"/>
                    </a:lnTo>
                    <a:lnTo>
                      <a:pt x="1369" y="20257"/>
                    </a:lnTo>
                    <a:lnTo>
                      <a:pt x="1727" y="20495"/>
                    </a:lnTo>
                    <a:lnTo>
                      <a:pt x="2164" y="20582"/>
                    </a:lnTo>
                    <a:lnTo>
                      <a:pt x="21600" y="20582"/>
                    </a:lnTo>
                    <a:lnTo>
                      <a:pt x="21288" y="20977"/>
                    </a:lnTo>
                    <a:lnTo>
                      <a:pt x="20850" y="21310"/>
                    </a:lnTo>
                    <a:lnTo>
                      <a:pt x="20334" y="21524"/>
                    </a:lnTo>
                    <a:lnTo>
                      <a:pt x="19759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82" name="Shape"/>
              <p:cNvSpPr/>
              <p:nvPr/>
            </p:nvSpPr>
            <p:spPr>
              <a:xfrm>
                <a:off x="1653983" y="86469"/>
                <a:ext cx="181142" cy="166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3" y="21600"/>
                    </a:moveTo>
                    <a:lnTo>
                      <a:pt x="0" y="21600"/>
                    </a:lnTo>
                    <a:lnTo>
                      <a:pt x="4360" y="21504"/>
                    </a:lnTo>
                    <a:lnTo>
                      <a:pt x="7935" y="21241"/>
                    </a:lnTo>
                    <a:lnTo>
                      <a:pt x="10352" y="20854"/>
                    </a:lnTo>
                    <a:lnTo>
                      <a:pt x="11241" y="20381"/>
                    </a:lnTo>
                    <a:lnTo>
                      <a:pt x="11241" y="1219"/>
                    </a:lnTo>
                    <a:lnTo>
                      <a:pt x="10352" y="746"/>
                    </a:lnTo>
                    <a:lnTo>
                      <a:pt x="7935" y="359"/>
                    </a:lnTo>
                    <a:lnTo>
                      <a:pt x="4360" y="96"/>
                    </a:lnTo>
                    <a:lnTo>
                      <a:pt x="0" y="0"/>
                    </a:lnTo>
                    <a:lnTo>
                      <a:pt x="18373" y="0"/>
                    </a:lnTo>
                    <a:lnTo>
                      <a:pt x="18645" y="38"/>
                    </a:lnTo>
                    <a:lnTo>
                      <a:pt x="20827" y="597"/>
                    </a:lnTo>
                    <a:lnTo>
                      <a:pt x="21600" y="1219"/>
                    </a:lnTo>
                    <a:lnTo>
                      <a:pt x="21600" y="20381"/>
                    </a:lnTo>
                    <a:lnTo>
                      <a:pt x="20827" y="21003"/>
                    </a:lnTo>
                    <a:lnTo>
                      <a:pt x="18645" y="21562"/>
                    </a:lnTo>
                    <a:lnTo>
                      <a:pt x="18373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85" name="object 28"/>
          <p:cNvSpPr txBox="1">
            <a:spLocks noGrp="1"/>
          </p:cNvSpPr>
          <p:nvPr>
            <p:ph type="title"/>
          </p:nvPr>
        </p:nvSpPr>
        <p:spPr>
          <a:xfrm>
            <a:off x="2067667" y="1160003"/>
            <a:ext cx="3431541" cy="436881"/>
          </a:xfrm>
          <a:prstGeom prst="rect">
            <a:avLst/>
          </a:prstGeom>
        </p:spPr>
        <p:txBody>
          <a:bodyPr/>
          <a:lstStyle/>
          <a:p>
            <a:pPr indent="12700"/>
            <a:r>
              <a:t>PROFIT</a:t>
            </a:r>
            <a:r>
              <a:rPr spc="-200"/>
              <a:t> </a:t>
            </a:r>
            <a:r>
              <a:t>DISTRIBUTION</a:t>
            </a:r>
          </a:p>
        </p:txBody>
      </p:sp>
      <p:sp>
        <p:nvSpPr>
          <p:cNvPr id="486" name="object 29"/>
          <p:cNvSpPr txBox="1"/>
          <p:nvPr/>
        </p:nvSpPr>
        <p:spPr>
          <a:xfrm>
            <a:off x="2123076" y="2830856"/>
            <a:ext cx="3330939" cy="56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34290" algn="ctr">
              <a:lnSpc>
                <a:spcPct val="121900"/>
              </a:lnSpc>
              <a:spcBef>
                <a:spcPts val="100"/>
              </a:spcBef>
              <a:defRPr sz="1600" b="1" spc="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NON-WAQF </a:t>
            </a:r>
            <a:r>
              <a:rPr spc="45"/>
              <a:t>FUNDS </a:t>
            </a:r>
          </a:p>
          <a:p>
            <a:pPr marR="5080" indent="34290" algn="ctr">
              <a:lnSpc>
                <a:spcPct val="121900"/>
              </a:lnSpc>
              <a:spcBef>
                <a:spcPts val="100"/>
              </a:spcBef>
              <a:defRPr sz="1600" b="1" spc="-57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  <a:r>
              <a:rPr spc="15"/>
              <a:t>(PRIVATE FUNDS/</a:t>
            </a:r>
            <a:r>
              <a:rPr sz="1700" spc="25"/>
              <a:t>INVESTORS</a:t>
            </a:r>
            <a:r>
              <a:rPr spc="25"/>
              <a:t>)</a:t>
            </a:r>
          </a:p>
        </p:txBody>
      </p:sp>
      <p:sp>
        <p:nvSpPr>
          <p:cNvPr id="487" name="object 30"/>
          <p:cNvSpPr txBox="1"/>
          <p:nvPr/>
        </p:nvSpPr>
        <p:spPr>
          <a:xfrm>
            <a:off x="2430945" y="4405817"/>
            <a:ext cx="2750821" cy="61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74369" marR="5080" indent="-662304">
              <a:lnSpc>
                <a:spcPct val="121900"/>
              </a:lnSpc>
              <a:spcBef>
                <a:spcPts val="100"/>
              </a:spcBef>
              <a:defRPr sz="1900" spc="2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INVESTMENTS</a:t>
            </a:r>
            <a:r>
              <a:rPr spc="-130"/>
              <a:t> </a:t>
            </a:r>
            <a:r>
              <a:rPr spc="0"/>
              <a:t>THROUGH </a:t>
            </a:r>
            <a:r>
              <a:rPr spc="-570"/>
              <a:t> </a:t>
            </a:r>
            <a:r>
              <a:t>BWI</a:t>
            </a:r>
            <a:r>
              <a:rPr spc="-95"/>
              <a:t> </a:t>
            </a:r>
            <a:r>
              <a:rPr spc="55"/>
              <a:t>SYSTEM</a:t>
            </a:r>
          </a:p>
        </p:txBody>
      </p:sp>
      <p:sp>
        <p:nvSpPr>
          <p:cNvPr id="488" name="object 31"/>
          <p:cNvSpPr txBox="1"/>
          <p:nvPr/>
        </p:nvSpPr>
        <p:spPr>
          <a:xfrm>
            <a:off x="3147260" y="6117301"/>
            <a:ext cx="13182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</a:t>
            </a:r>
            <a:r>
              <a:rPr spc="-10"/>
              <a:t>E</a:t>
            </a:r>
            <a:r>
              <a:rPr spc="-104"/>
              <a:t>T</a:t>
            </a:r>
            <a:r>
              <a:rPr spc="-85"/>
              <a:t> </a:t>
            </a:r>
            <a:r>
              <a:t>P</a:t>
            </a:r>
            <a:r>
              <a:rPr spc="55"/>
              <a:t>R</a:t>
            </a:r>
            <a:r>
              <a:rPr spc="35"/>
              <a:t>O</a:t>
            </a:r>
            <a:r>
              <a:rPr spc="-70"/>
              <a:t>F</a:t>
            </a:r>
            <a:r>
              <a:rPr spc="29"/>
              <a:t>I</a:t>
            </a:r>
            <a:r>
              <a:rPr spc="-104"/>
              <a:t>T</a:t>
            </a:r>
          </a:p>
        </p:txBody>
      </p:sp>
      <p:sp>
        <p:nvSpPr>
          <p:cNvPr id="489" name="object 32"/>
          <p:cNvSpPr txBox="1"/>
          <p:nvPr/>
        </p:nvSpPr>
        <p:spPr>
          <a:xfrm>
            <a:off x="3470502" y="7960684"/>
            <a:ext cx="671831" cy="61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1439" marR="5080" indent="-79375">
              <a:lnSpc>
                <a:spcPct val="121900"/>
              </a:lnSpc>
              <a:spcBef>
                <a:spcPts val="100"/>
              </a:spcBef>
              <a:defRPr sz="1900" spc="-2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-14"/>
              <a:t>A</a:t>
            </a:r>
            <a:r>
              <a:rPr spc="29"/>
              <a:t>Q</a:t>
            </a:r>
            <a:r>
              <a:rPr spc="-55"/>
              <a:t>F  </a:t>
            </a:r>
            <a:r>
              <a:rPr spc="140"/>
              <a:t>10%</a:t>
            </a:r>
          </a:p>
        </p:txBody>
      </p:sp>
      <p:sp>
        <p:nvSpPr>
          <p:cNvPr id="490" name="object 33"/>
          <p:cNvSpPr txBox="1"/>
          <p:nvPr/>
        </p:nvSpPr>
        <p:spPr>
          <a:xfrm>
            <a:off x="863432" y="7823558"/>
            <a:ext cx="1218565" cy="9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35" marR="5080" indent="11429" algn="ctr">
              <a:lnSpc>
                <a:spcPct val="115500"/>
              </a:lnSpc>
              <a:spcBef>
                <a:spcPts val="100"/>
              </a:spcBef>
              <a:defRPr sz="1900" spc="7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BUSINESS </a:t>
            </a:r>
            <a:r>
              <a:rPr spc="80"/>
              <a:t> </a:t>
            </a:r>
            <a:r>
              <a:rPr spc="25"/>
              <a:t>O</a:t>
            </a:r>
            <a:r>
              <a:rPr spc="55"/>
              <a:t>P</a:t>
            </a:r>
            <a:r>
              <a:rPr spc="-20"/>
              <a:t>E</a:t>
            </a:r>
            <a:r>
              <a:rPr spc="50"/>
              <a:t>R</a:t>
            </a:r>
            <a:r>
              <a:rPr spc="-20"/>
              <a:t>A</a:t>
            </a:r>
            <a:r>
              <a:rPr spc="-104"/>
              <a:t>T</a:t>
            </a:r>
            <a:r>
              <a:rPr spc="25"/>
              <a:t>O</a:t>
            </a:r>
            <a:r>
              <a:rPr spc="29"/>
              <a:t>R  </a:t>
            </a:r>
            <a:r>
              <a:rPr spc="175"/>
              <a:t>30%</a:t>
            </a:r>
          </a:p>
        </p:txBody>
      </p:sp>
      <p:sp>
        <p:nvSpPr>
          <p:cNvPr id="491" name="object 34"/>
          <p:cNvSpPr txBox="1"/>
          <p:nvPr/>
        </p:nvSpPr>
        <p:spPr>
          <a:xfrm>
            <a:off x="5509488" y="7823558"/>
            <a:ext cx="1261111" cy="9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80034" marR="5080" indent="-267969">
              <a:lnSpc>
                <a:spcPct val="115500"/>
              </a:lnSpc>
              <a:spcBef>
                <a:spcPts val="100"/>
              </a:spcBef>
              <a:defRPr sz="1900" spc="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</a:t>
            </a:r>
            <a:r>
              <a:rPr spc="59"/>
              <a:t>N</a:t>
            </a:r>
            <a:r>
              <a:rPr spc="-55"/>
              <a:t>V</a:t>
            </a:r>
            <a:r>
              <a:rPr spc="-20"/>
              <a:t>E</a:t>
            </a:r>
            <a:r>
              <a:rPr spc="145"/>
              <a:t>S</a:t>
            </a:r>
            <a:r>
              <a:rPr spc="-104"/>
              <a:t>T</a:t>
            </a:r>
            <a:r>
              <a:t>O</a:t>
            </a:r>
            <a:r>
              <a:rPr spc="50"/>
              <a:t>R</a:t>
            </a:r>
            <a:r>
              <a:rPr spc="110"/>
              <a:t>S  </a:t>
            </a:r>
            <a:r>
              <a:rPr spc="70"/>
              <a:t>&amp; </a:t>
            </a:r>
            <a:r>
              <a:t>BWI </a:t>
            </a:r>
            <a:r>
              <a:rPr spc="29"/>
              <a:t> </a:t>
            </a:r>
            <a:r>
              <a:rPr spc="200"/>
              <a:t>60%</a:t>
            </a:r>
          </a:p>
        </p:txBody>
      </p:sp>
      <p:sp>
        <p:nvSpPr>
          <p:cNvPr id="492" name="object 35"/>
          <p:cNvSpPr/>
          <p:nvPr/>
        </p:nvSpPr>
        <p:spPr>
          <a:xfrm>
            <a:off x="1437257" y="7146670"/>
            <a:ext cx="4702176" cy="1"/>
          </a:xfrm>
          <a:prstGeom prst="line">
            <a:avLst/>
          </a:prstGeom>
          <a:ln w="85796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object 8"/>
          <p:cNvGrpSpPr/>
          <p:nvPr/>
        </p:nvGrpSpPr>
        <p:grpSpPr>
          <a:xfrm>
            <a:off x="2923251" y="2812717"/>
            <a:ext cx="905000" cy="1576693"/>
            <a:chOff x="0" y="0"/>
            <a:chExt cx="904998" cy="1576692"/>
          </a:xfrm>
        </p:grpSpPr>
        <p:sp>
          <p:nvSpPr>
            <p:cNvPr id="494" name="object 9"/>
            <p:cNvSpPr/>
            <p:nvPr/>
          </p:nvSpPr>
          <p:spPr>
            <a:xfrm flipV="1">
              <a:off x="904998" y="689067"/>
              <a:ext cx="1" cy="887626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5" name="object 10"/>
            <p:cNvSpPr/>
            <p:nvPr/>
          </p:nvSpPr>
          <p:spPr>
            <a:xfrm flipV="1">
              <a:off x="904998" y="0"/>
              <a:ext cx="1" cy="887625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6" name="object 11"/>
            <p:cNvSpPr/>
            <p:nvPr/>
          </p:nvSpPr>
          <p:spPr>
            <a:xfrm>
              <a:off x="0" y="12971"/>
              <a:ext cx="887625" cy="1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01" name="object 8"/>
          <p:cNvGrpSpPr/>
          <p:nvPr/>
        </p:nvGrpSpPr>
        <p:grpSpPr>
          <a:xfrm>
            <a:off x="2923252" y="4160306"/>
            <a:ext cx="913609" cy="1591694"/>
            <a:chOff x="0" y="0"/>
            <a:chExt cx="913609" cy="1591693"/>
          </a:xfrm>
        </p:grpSpPr>
        <p:sp>
          <p:nvSpPr>
            <p:cNvPr id="498" name="object 9"/>
            <p:cNvSpPr/>
            <p:nvPr/>
          </p:nvSpPr>
          <p:spPr>
            <a:xfrm flipV="1">
              <a:off x="913609" y="695622"/>
              <a:ext cx="1" cy="896072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9" name="object 10"/>
            <p:cNvSpPr/>
            <p:nvPr/>
          </p:nvSpPr>
          <p:spPr>
            <a:xfrm flipV="1">
              <a:off x="913609" y="0"/>
              <a:ext cx="1" cy="896071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0" name="object 11"/>
            <p:cNvSpPr/>
            <p:nvPr/>
          </p:nvSpPr>
          <p:spPr>
            <a:xfrm>
              <a:off x="0" y="13095"/>
              <a:ext cx="896071" cy="1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2" name="object 12"/>
          <p:cNvSpPr/>
          <p:nvPr/>
        </p:nvSpPr>
        <p:spPr>
          <a:xfrm flipV="1">
            <a:off x="1447335" y="4504671"/>
            <a:ext cx="1" cy="882165"/>
          </a:xfrm>
          <a:prstGeom prst="line">
            <a:avLst/>
          </a:prstGeom>
          <a:ln w="477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3" name="object 13"/>
          <p:cNvSpPr/>
          <p:nvPr/>
        </p:nvSpPr>
        <p:spPr>
          <a:xfrm flipV="1">
            <a:off x="6216649" y="4808256"/>
            <a:ext cx="1" cy="896071"/>
          </a:xfrm>
          <a:prstGeom prst="line">
            <a:avLst/>
          </a:prstGeom>
          <a:ln w="477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4" name="object 14"/>
          <p:cNvSpPr/>
          <p:nvPr/>
        </p:nvSpPr>
        <p:spPr>
          <a:xfrm flipV="1">
            <a:off x="6216649" y="4511674"/>
            <a:ext cx="1" cy="896071"/>
          </a:xfrm>
          <a:prstGeom prst="line">
            <a:avLst/>
          </a:prstGeom>
          <a:ln w="477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1" name="object 15"/>
          <p:cNvGrpSpPr/>
          <p:nvPr/>
        </p:nvGrpSpPr>
        <p:grpSpPr>
          <a:xfrm>
            <a:off x="140175" y="1871882"/>
            <a:ext cx="7292308" cy="8555883"/>
            <a:chOff x="0" y="0"/>
            <a:chExt cx="7292307" cy="8555881"/>
          </a:xfrm>
        </p:grpSpPr>
        <p:sp>
          <p:nvSpPr>
            <p:cNvPr id="505" name="object 16"/>
            <p:cNvSpPr/>
            <p:nvPr/>
          </p:nvSpPr>
          <p:spPr>
            <a:xfrm flipV="1">
              <a:off x="3597710" y="5116268"/>
              <a:ext cx="1" cy="2527300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6" name="object 17"/>
            <p:cNvSpPr/>
            <p:nvPr/>
          </p:nvSpPr>
          <p:spPr>
            <a:xfrm>
              <a:off x="3110260" y="6148935"/>
              <a:ext cx="918459" cy="1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7" name="object 18"/>
            <p:cNvSpPr/>
            <p:nvPr/>
          </p:nvSpPr>
          <p:spPr>
            <a:xfrm>
              <a:off x="3120582" y="7029194"/>
              <a:ext cx="918459" cy="1"/>
            </a:xfrm>
            <a:prstGeom prst="line">
              <a:avLst/>
            </a:prstGeom>
            <a:noFill/>
            <a:ln w="477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10" name="object 19"/>
            <p:cNvGrpSpPr/>
            <p:nvPr/>
          </p:nvGrpSpPr>
          <p:grpSpPr>
            <a:xfrm>
              <a:off x="0" y="0"/>
              <a:ext cx="7292308" cy="8555882"/>
              <a:chOff x="0" y="0"/>
              <a:chExt cx="7292307" cy="8555881"/>
            </a:xfrm>
          </p:grpSpPr>
          <p:sp>
            <p:nvSpPr>
              <p:cNvPr id="508" name="Shape"/>
              <p:cNvSpPr/>
              <p:nvPr/>
            </p:nvSpPr>
            <p:spPr>
              <a:xfrm>
                <a:off x="0" y="0"/>
                <a:ext cx="7226453" cy="8555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0" y="21600"/>
                    </a:moveTo>
                    <a:lnTo>
                      <a:pt x="536" y="21600"/>
                    </a:lnTo>
                    <a:lnTo>
                      <a:pt x="394" y="21584"/>
                    </a:lnTo>
                    <a:lnTo>
                      <a:pt x="266" y="21538"/>
                    </a:lnTo>
                    <a:lnTo>
                      <a:pt x="157" y="21467"/>
                    </a:lnTo>
                    <a:lnTo>
                      <a:pt x="73" y="21376"/>
                    </a:lnTo>
                    <a:lnTo>
                      <a:pt x="19" y="21267"/>
                    </a:lnTo>
                    <a:lnTo>
                      <a:pt x="0" y="21147"/>
                    </a:lnTo>
                    <a:lnTo>
                      <a:pt x="0" y="453"/>
                    </a:lnTo>
                    <a:lnTo>
                      <a:pt x="19" y="333"/>
                    </a:lnTo>
                    <a:lnTo>
                      <a:pt x="73" y="224"/>
                    </a:lnTo>
                    <a:lnTo>
                      <a:pt x="157" y="133"/>
                    </a:lnTo>
                    <a:lnTo>
                      <a:pt x="266" y="62"/>
                    </a:lnTo>
                    <a:lnTo>
                      <a:pt x="394" y="16"/>
                    </a:lnTo>
                    <a:lnTo>
                      <a:pt x="536" y="0"/>
                    </a:lnTo>
                    <a:lnTo>
                      <a:pt x="21260" y="0"/>
                    </a:lnTo>
                    <a:lnTo>
                      <a:pt x="21403" y="16"/>
                    </a:lnTo>
                    <a:lnTo>
                      <a:pt x="21531" y="62"/>
                    </a:lnTo>
                    <a:lnTo>
                      <a:pt x="21600" y="107"/>
                    </a:lnTo>
                    <a:lnTo>
                      <a:pt x="536" y="107"/>
                    </a:lnTo>
                    <a:lnTo>
                      <a:pt x="407" y="124"/>
                    </a:lnTo>
                    <a:lnTo>
                      <a:pt x="294" y="173"/>
                    </a:lnTo>
                    <a:lnTo>
                      <a:pt x="205" y="248"/>
                    </a:lnTo>
                    <a:lnTo>
                      <a:pt x="147" y="343"/>
                    </a:lnTo>
                    <a:lnTo>
                      <a:pt x="126" y="453"/>
                    </a:lnTo>
                    <a:lnTo>
                      <a:pt x="126" y="21147"/>
                    </a:lnTo>
                    <a:lnTo>
                      <a:pt x="147" y="21257"/>
                    </a:lnTo>
                    <a:lnTo>
                      <a:pt x="205" y="21352"/>
                    </a:lnTo>
                    <a:lnTo>
                      <a:pt x="294" y="21427"/>
                    </a:lnTo>
                    <a:lnTo>
                      <a:pt x="407" y="21476"/>
                    </a:lnTo>
                    <a:lnTo>
                      <a:pt x="536" y="21493"/>
                    </a:lnTo>
                    <a:lnTo>
                      <a:pt x="21600" y="21493"/>
                    </a:lnTo>
                    <a:lnTo>
                      <a:pt x="21531" y="21538"/>
                    </a:lnTo>
                    <a:lnTo>
                      <a:pt x="21403" y="21584"/>
                    </a:lnTo>
                    <a:lnTo>
                      <a:pt x="21260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7112821" y="42234"/>
                <a:ext cx="179487" cy="8471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5" y="21600"/>
                    </a:moveTo>
                    <a:lnTo>
                      <a:pt x="0" y="21600"/>
                    </a:lnTo>
                    <a:lnTo>
                      <a:pt x="5231" y="21582"/>
                    </a:lnTo>
                    <a:lnTo>
                      <a:pt x="9766" y="21533"/>
                    </a:lnTo>
                    <a:lnTo>
                      <a:pt x="13338" y="21457"/>
                    </a:lnTo>
                    <a:lnTo>
                      <a:pt x="15678" y="21361"/>
                    </a:lnTo>
                    <a:lnTo>
                      <a:pt x="16518" y="21250"/>
                    </a:lnTo>
                    <a:lnTo>
                      <a:pt x="16518" y="350"/>
                    </a:lnTo>
                    <a:lnTo>
                      <a:pt x="15678" y="239"/>
                    </a:lnTo>
                    <a:lnTo>
                      <a:pt x="13338" y="143"/>
                    </a:lnTo>
                    <a:lnTo>
                      <a:pt x="9766" y="67"/>
                    </a:lnTo>
                    <a:lnTo>
                      <a:pt x="5231" y="18"/>
                    </a:lnTo>
                    <a:lnTo>
                      <a:pt x="0" y="0"/>
                    </a:lnTo>
                    <a:lnTo>
                      <a:pt x="13675" y="0"/>
                    </a:lnTo>
                    <a:lnTo>
                      <a:pt x="15279" y="26"/>
                    </a:lnTo>
                    <a:lnTo>
                      <a:pt x="18654" y="119"/>
                    </a:lnTo>
                    <a:lnTo>
                      <a:pt x="20829" y="228"/>
                    </a:lnTo>
                    <a:lnTo>
                      <a:pt x="21600" y="350"/>
                    </a:lnTo>
                    <a:lnTo>
                      <a:pt x="21600" y="21250"/>
                    </a:lnTo>
                    <a:lnTo>
                      <a:pt x="20829" y="21372"/>
                    </a:lnTo>
                    <a:lnTo>
                      <a:pt x="18654" y="21481"/>
                    </a:lnTo>
                    <a:lnTo>
                      <a:pt x="15279" y="21574"/>
                    </a:lnTo>
                    <a:lnTo>
                      <a:pt x="13675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12" name="object 20"/>
          <p:cNvSpPr/>
          <p:nvPr/>
        </p:nvSpPr>
        <p:spPr>
          <a:xfrm>
            <a:off x="1472423" y="590858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6" name="object 21"/>
          <p:cNvGrpSpPr/>
          <p:nvPr/>
        </p:nvGrpSpPr>
        <p:grpSpPr>
          <a:xfrm>
            <a:off x="397599" y="403346"/>
            <a:ext cx="714651" cy="408085"/>
            <a:chOff x="0" y="0"/>
            <a:chExt cx="714650" cy="408084"/>
          </a:xfrm>
        </p:grpSpPr>
        <p:pic>
          <p:nvPicPr>
            <p:cNvPr id="513" name="object 22" descr="object 2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7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4" name="object 23"/>
            <p:cNvSpPr/>
            <p:nvPr/>
          </p:nvSpPr>
          <p:spPr>
            <a:xfrm>
              <a:off x="119034" y="0"/>
              <a:ext cx="357326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5" name="object 24"/>
            <p:cNvSpPr/>
            <p:nvPr/>
          </p:nvSpPr>
          <p:spPr>
            <a:xfrm>
              <a:off x="357324" y="0"/>
              <a:ext cx="357327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7" name="object 25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22" name="object 26"/>
          <p:cNvGrpSpPr/>
          <p:nvPr/>
        </p:nvGrpSpPr>
        <p:grpSpPr>
          <a:xfrm>
            <a:off x="2061388" y="2029327"/>
            <a:ext cx="3546304" cy="1081884"/>
            <a:chOff x="0" y="0"/>
            <a:chExt cx="3546302" cy="1081883"/>
          </a:xfrm>
        </p:grpSpPr>
        <p:sp>
          <p:nvSpPr>
            <p:cNvPr id="518" name="object 27"/>
            <p:cNvSpPr/>
            <p:nvPr/>
          </p:nvSpPr>
          <p:spPr>
            <a:xfrm>
              <a:off x="51875" y="52013"/>
              <a:ext cx="3440476" cy="9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2" y="21600"/>
                  </a:moveTo>
                  <a:lnTo>
                    <a:pt x="951" y="21600"/>
                  </a:lnTo>
                  <a:lnTo>
                    <a:pt x="652" y="21428"/>
                  </a:lnTo>
                  <a:lnTo>
                    <a:pt x="391" y="20949"/>
                  </a:lnTo>
                  <a:lnTo>
                    <a:pt x="185" y="20220"/>
                  </a:lnTo>
                  <a:lnTo>
                    <a:pt x="49" y="19300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49" y="2300"/>
                  </a:lnTo>
                  <a:lnTo>
                    <a:pt x="185" y="1380"/>
                  </a:lnTo>
                  <a:lnTo>
                    <a:pt x="391" y="651"/>
                  </a:lnTo>
                  <a:lnTo>
                    <a:pt x="652" y="172"/>
                  </a:lnTo>
                  <a:lnTo>
                    <a:pt x="951" y="0"/>
                  </a:lnTo>
                  <a:lnTo>
                    <a:pt x="20649" y="0"/>
                  </a:lnTo>
                  <a:lnTo>
                    <a:pt x="20948" y="172"/>
                  </a:lnTo>
                  <a:lnTo>
                    <a:pt x="21209" y="651"/>
                  </a:lnTo>
                  <a:lnTo>
                    <a:pt x="21415" y="1380"/>
                  </a:lnTo>
                  <a:lnTo>
                    <a:pt x="21551" y="2300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57" y="19276"/>
                  </a:lnTo>
                  <a:lnTo>
                    <a:pt x="21426" y="20210"/>
                  </a:lnTo>
                  <a:lnTo>
                    <a:pt x="21221" y="20946"/>
                  </a:lnTo>
                  <a:lnTo>
                    <a:pt x="20961" y="21427"/>
                  </a:lnTo>
                  <a:lnTo>
                    <a:pt x="20662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21" name="object 28"/>
            <p:cNvGrpSpPr/>
            <p:nvPr/>
          </p:nvGrpSpPr>
          <p:grpSpPr>
            <a:xfrm>
              <a:off x="0" y="0"/>
              <a:ext cx="3546304" cy="1081884"/>
              <a:chOff x="0" y="0"/>
              <a:chExt cx="3546303" cy="1081883"/>
            </a:xfrm>
          </p:grpSpPr>
          <p:sp>
            <p:nvSpPr>
              <p:cNvPr id="519" name="Shape"/>
              <p:cNvSpPr/>
              <p:nvPr/>
            </p:nvSpPr>
            <p:spPr>
              <a:xfrm>
                <a:off x="0" y="0"/>
                <a:ext cx="3515079" cy="1081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42" y="21600"/>
                    </a:moveTo>
                    <a:lnTo>
                      <a:pt x="1250" y="21600"/>
                    </a:lnTo>
                    <a:lnTo>
                      <a:pt x="964" y="21492"/>
                    </a:lnTo>
                    <a:lnTo>
                      <a:pt x="701" y="21185"/>
                    </a:lnTo>
                    <a:lnTo>
                      <a:pt x="469" y="20704"/>
                    </a:lnTo>
                    <a:lnTo>
                      <a:pt x="275" y="20073"/>
                    </a:lnTo>
                    <a:lnTo>
                      <a:pt x="127" y="19317"/>
                    </a:lnTo>
                    <a:lnTo>
                      <a:pt x="33" y="18461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33" y="3139"/>
                    </a:lnTo>
                    <a:lnTo>
                      <a:pt x="127" y="2283"/>
                    </a:lnTo>
                    <a:lnTo>
                      <a:pt x="275" y="1527"/>
                    </a:lnTo>
                    <a:lnTo>
                      <a:pt x="469" y="896"/>
                    </a:lnTo>
                    <a:lnTo>
                      <a:pt x="701" y="415"/>
                    </a:lnTo>
                    <a:lnTo>
                      <a:pt x="964" y="108"/>
                    </a:lnTo>
                    <a:lnTo>
                      <a:pt x="1250" y="0"/>
                    </a:lnTo>
                    <a:lnTo>
                      <a:pt x="20542" y="0"/>
                    </a:lnTo>
                    <a:lnTo>
                      <a:pt x="20828" y="108"/>
                    </a:lnTo>
                    <a:lnTo>
                      <a:pt x="21091" y="415"/>
                    </a:lnTo>
                    <a:lnTo>
                      <a:pt x="21323" y="896"/>
                    </a:lnTo>
                    <a:lnTo>
                      <a:pt x="21517" y="1527"/>
                    </a:lnTo>
                    <a:lnTo>
                      <a:pt x="21600" y="1952"/>
                    </a:lnTo>
                    <a:lnTo>
                      <a:pt x="1250" y="1952"/>
                    </a:lnTo>
                    <a:lnTo>
                      <a:pt x="997" y="2120"/>
                    </a:lnTo>
                    <a:lnTo>
                      <a:pt x="791" y="2575"/>
                    </a:lnTo>
                    <a:lnTo>
                      <a:pt x="651" y="3249"/>
                    </a:lnTo>
                    <a:lnTo>
                      <a:pt x="599" y="4071"/>
                    </a:lnTo>
                    <a:lnTo>
                      <a:pt x="599" y="17529"/>
                    </a:lnTo>
                    <a:lnTo>
                      <a:pt x="651" y="18351"/>
                    </a:lnTo>
                    <a:lnTo>
                      <a:pt x="791" y="19025"/>
                    </a:lnTo>
                    <a:lnTo>
                      <a:pt x="997" y="19480"/>
                    </a:lnTo>
                    <a:lnTo>
                      <a:pt x="1250" y="19648"/>
                    </a:lnTo>
                    <a:lnTo>
                      <a:pt x="21600" y="19648"/>
                    </a:lnTo>
                    <a:lnTo>
                      <a:pt x="21517" y="20073"/>
                    </a:lnTo>
                    <a:lnTo>
                      <a:pt x="21323" y="20704"/>
                    </a:lnTo>
                    <a:lnTo>
                      <a:pt x="21091" y="21185"/>
                    </a:lnTo>
                    <a:lnTo>
                      <a:pt x="20828" y="21492"/>
                    </a:lnTo>
                    <a:lnTo>
                      <a:pt x="20542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0" name="Shape"/>
              <p:cNvSpPr/>
              <p:nvPr/>
            </p:nvSpPr>
            <p:spPr>
              <a:xfrm>
                <a:off x="3342947" y="97785"/>
                <a:ext cx="203357" cy="886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3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283" y="0"/>
                    </a:lnTo>
                    <a:lnTo>
                      <a:pt x="19400" y="403"/>
                    </a:lnTo>
                    <a:lnTo>
                      <a:pt x="21028" y="1449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1028" y="20151"/>
                    </a:lnTo>
                    <a:lnTo>
                      <a:pt x="19400" y="21197"/>
                    </a:lnTo>
                    <a:lnTo>
                      <a:pt x="18283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23" name="object 29"/>
          <p:cNvSpPr txBox="1">
            <a:spLocks noGrp="1"/>
          </p:cNvSpPr>
          <p:nvPr>
            <p:ph type="title"/>
          </p:nvPr>
        </p:nvSpPr>
        <p:spPr>
          <a:xfrm>
            <a:off x="2067667" y="1160003"/>
            <a:ext cx="3431541" cy="436881"/>
          </a:xfrm>
          <a:prstGeom prst="rect">
            <a:avLst/>
          </a:prstGeom>
        </p:spPr>
        <p:txBody>
          <a:bodyPr/>
          <a:lstStyle/>
          <a:p>
            <a:pPr indent="12446" defTabSz="896111">
              <a:defRPr sz="2646"/>
            </a:pPr>
            <a:r>
              <a:t>PROFIT</a:t>
            </a:r>
            <a:r>
              <a:rPr spc="-196"/>
              <a:t> </a:t>
            </a:r>
            <a:r>
              <a:t>DISTRIBUTIONS</a:t>
            </a:r>
          </a:p>
        </p:txBody>
      </p:sp>
      <p:grpSp>
        <p:nvGrpSpPr>
          <p:cNvPr id="528" name="object 30"/>
          <p:cNvGrpSpPr/>
          <p:nvPr/>
        </p:nvGrpSpPr>
        <p:grpSpPr>
          <a:xfrm>
            <a:off x="2269141" y="3229072"/>
            <a:ext cx="3130797" cy="1081885"/>
            <a:chOff x="0" y="0"/>
            <a:chExt cx="3130795" cy="1081883"/>
          </a:xfrm>
        </p:grpSpPr>
        <p:sp>
          <p:nvSpPr>
            <p:cNvPr id="524" name="object 31"/>
            <p:cNvSpPr/>
            <p:nvPr/>
          </p:nvSpPr>
          <p:spPr>
            <a:xfrm>
              <a:off x="51938" y="52013"/>
              <a:ext cx="3024845" cy="97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21600"/>
                  </a:moveTo>
                  <a:lnTo>
                    <a:pt x="1083" y="21600"/>
                  </a:lnTo>
                  <a:lnTo>
                    <a:pt x="742" y="21428"/>
                  </a:lnTo>
                  <a:lnTo>
                    <a:pt x="445" y="20949"/>
                  </a:lnTo>
                  <a:lnTo>
                    <a:pt x="210" y="20220"/>
                  </a:lnTo>
                  <a:lnTo>
                    <a:pt x="56" y="19300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56" y="2300"/>
                  </a:lnTo>
                  <a:lnTo>
                    <a:pt x="210" y="1380"/>
                  </a:lnTo>
                  <a:lnTo>
                    <a:pt x="445" y="651"/>
                  </a:lnTo>
                  <a:lnTo>
                    <a:pt x="742" y="172"/>
                  </a:lnTo>
                  <a:lnTo>
                    <a:pt x="1083" y="0"/>
                  </a:lnTo>
                  <a:lnTo>
                    <a:pt x="20517" y="0"/>
                  </a:lnTo>
                  <a:lnTo>
                    <a:pt x="20858" y="172"/>
                  </a:lnTo>
                  <a:lnTo>
                    <a:pt x="21155" y="651"/>
                  </a:lnTo>
                  <a:lnTo>
                    <a:pt x="21390" y="1380"/>
                  </a:lnTo>
                  <a:lnTo>
                    <a:pt x="21544" y="2300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52" y="19276"/>
                  </a:lnTo>
                  <a:lnTo>
                    <a:pt x="21401" y="20210"/>
                  </a:lnTo>
                  <a:lnTo>
                    <a:pt x="21168" y="20946"/>
                  </a:lnTo>
                  <a:lnTo>
                    <a:pt x="20872" y="21427"/>
                  </a:lnTo>
                  <a:lnTo>
                    <a:pt x="20532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27" name="object 32"/>
            <p:cNvGrpSpPr/>
            <p:nvPr/>
          </p:nvGrpSpPr>
          <p:grpSpPr>
            <a:xfrm>
              <a:off x="0" y="0"/>
              <a:ext cx="3130796" cy="1081884"/>
              <a:chOff x="0" y="0"/>
              <a:chExt cx="3130795" cy="1081883"/>
            </a:xfrm>
          </p:grpSpPr>
          <p:sp>
            <p:nvSpPr>
              <p:cNvPr id="525" name="Shape"/>
              <p:cNvSpPr/>
              <p:nvPr/>
            </p:nvSpPr>
            <p:spPr>
              <a:xfrm>
                <a:off x="0" y="0"/>
                <a:ext cx="3099535" cy="1081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9" y="21600"/>
                    </a:moveTo>
                    <a:lnTo>
                      <a:pt x="1419" y="21600"/>
                    </a:lnTo>
                    <a:lnTo>
                      <a:pt x="1094" y="21492"/>
                    </a:lnTo>
                    <a:lnTo>
                      <a:pt x="796" y="21185"/>
                    </a:lnTo>
                    <a:lnTo>
                      <a:pt x="532" y="20704"/>
                    </a:lnTo>
                    <a:lnTo>
                      <a:pt x="312" y="20073"/>
                    </a:lnTo>
                    <a:lnTo>
                      <a:pt x="145" y="19317"/>
                    </a:lnTo>
                    <a:lnTo>
                      <a:pt x="38" y="18461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38" y="3139"/>
                    </a:lnTo>
                    <a:lnTo>
                      <a:pt x="145" y="2283"/>
                    </a:lnTo>
                    <a:lnTo>
                      <a:pt x="312" y="1527"/>
                    </a:lnTo>
                    <a:lnTo>
                      <a:pt x="532" y="896"/>
                    </a:lnTo>
                    <a:lnTo>
                      <a:pt x="796" y="415"/>
                    </a:lnTo>
                    <a:lnTo>
                      <a:pt x="1094" y="108"/>
                    </a:lnTo>
                    <a:lnTo>
                      <a:pt x="1419" y="0"/>
                    </a:lnTo>
                    <a:lnTo>
                      <a:pt x="20399" y="0"/>
                    </a:lnTo>
                    <a:lnTo>
                      <a:pt x="20724" y="108"/>
                    </a:lnTo>
                    <a:lnTo>
                      <a:pt x="21022" y="415"/>
                    </a:lnTo>
                    <a:lnTo>
                      <a:pt x="21286" y="896"/>
                    </a:lnTo>
                    <a:lnTo>
                      <a:pt x="21506" y="1527"/>
                    </a:lnTo>
                    <a:lnTo>
                      <a:pt x="21600" y="1952"/>
                    </a:lnTo>
                    <a:lnTo>
                      <a:pt x="1419" y="1952"/>
                    </a:lnTo>
                    <a:lnTo>
                      <a:pt x="1132" y="2120"/>
                    </a:lnTo>
                    <a:lnTo>
                      <a:pt x="898" y="2575"/>
                    </a:lnTo>
                    <a:lnTo>
                      <a:pt x="739" y="3249"/>
                    </a:lnTo>
                    <a:lnTo>
                      <a:pt x="680" y="4071"/>
                    </a:lnTo>
                    <a:lnTo>
                      <a:pt x="680" y="17529"/>
                    </a:lnTo>
                    <a:lnTo>
                      <a:pt x="739" y="18351"/>
                    </a:lnTo>
                    <a:lnTo>
                      <a:pt x="898" y="19025"/>
                    </a:lnTo>
                    <a:lnTo>
                      <a:pt x="1132" y="19480"/>
                    </a:lnTo>
                    <a:lnTo>
                      <a:pt x="1419" y="19648"/>
                    </a:lnTo>
                    <a:lnTo>
                      <a:pt x="21600" y="19648"/>
                    </a:lnTo>
                    <a:lnTo>
                      <a:pt x="21506" y="20073"/>
                    </a:lnTo>
                    <a:lnTo>
                      <a:pt x="21286" y="20704"/>
                    </a:lnTo>
                    <a:lnTo>
                      <a:pt x="21022" y="21185"/>
                    </a:lnTo>
                    <a:lnTo>
                      <a:pt x="20724" y="21492"/>
                    </a:lnTo>
                    <a:lnTo>
                      <a:pt x="20399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26" name="Shape"/>
              <p:cNvSpPr/>
              <p:nvPr/>
            </p:nvSpPr>
            <p:spPr>
              <a:xfrm>
                <a:off x="2927200" y="97785"/>
                <a:ext cx="203596" cy="886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3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283" y="0"/>
                    </a:lnTo>
                    <a:lnTo>
                      <a:pt x="19400" y="403"/>
                    </a:lnTo>
                    <a:lnTo>
                      <a:pt x="21028" y="1449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1028" y="20151"/>
                    </a:lnTo>
                    <a:lnTo>
                      <a:pt x="19400" y="21197"/>
                    </a:lnTo>
                    <a:lnTo>
                      <a:pt x="18283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33" name="object 33"/>
          <p:cNvGrpSpPr/>
          <p:nvPr/>
        </p:nvGrpSpPr>
        <p:grpSpPr>
          <a:xfrm>
            <a:off x="2624035" y="6550589"/>
            <a:ext cx="2358929" cy="973278"/>
            <a:chOff x="0" y="0"/>
            <a:chExt cx="2358927" cy="973277"/>
          </a:xfrm>
        </p:grpSpPr>
        <p:sp>
          <p:nvSpPr>
            <p:cNvPr id="529" name="object 34"/>
            <p:cNvSpPr/>
            <p:nvPr/>
          </p:nvSpPr>
          <p:spPr>
            <a:xfrm>
              <a:off x="46647" y="46791"/>
              <a:ext cx="2263769" cy="87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18" y="21600"/>
                  </a:moveTo>
                  <a:lnTo>
                    <a:pt x="1300" y="21600"/>
                  </a:lnTo>
                  <a:lnTo>
                    <a:pt x="891" y="21428"/>
                  </a:lnTo>
                  <a:lnTo>
                    <a:pt x="535" y="20949"/>
                  </a:lnTo>
                  <a:lnTo>
                    <a:pt x="252" y="20220"/>
                  </a:lnTo>
                  <a:lnTo>
                    <a:pt x="67" y="19300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67" y="2300"/>
                  </a:lnTo>
                  <a:lnTo>
                    <a:pt x="252" y="1380"/>
                  </a:lnTo>
                  <a:lnTo>
                    <a:pt x="535" y="651"/>
                  </a:lnTo>
                  <a:lnTo>
                    <a:pt x="891" y="172"/>
                  </a:lnTo>
                  <a:lnTo>
                    <a:pt x="1300" y="0"/>
                  </a:lnTo>
                  <a:lnTo>
                    <a:pt x="20300" y="0"/>
                  </a:lnTo>
                  <a:lnTo>
                    <a:pt x="20709" y="172"/>
                  </a:lnTo>
                  <a:lnTo>
                    <a:pt x="21065" y="651"/>
                  </a:lnTo>
                  <a:lnTo>
                    <a:pt x="21348" y="1380"/>
                  </a:lnTo>
                  <a:lnTo>
                    <a:pt x="21533" y="2300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42" y="19276"/>
                  </a:lnTo>
                  <a:lnTo>
                    <a:pt x="21362" y="20210"/>
                  </a:lnTo>
                  <a:lnTo>
                    <a:pt x="21082" y="20946"/>
                  </a:lnTo>
                  <a:lnTo>
                    <a:pt x="20727" y="21427"/>
                  </a:lnTo>
                  <a:lnTo>
                    <a:pt x="20318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32" name="object 35"/>
            <p:cNvGrpSpPr/>
            <p:nvPr/>
          </p:nvGrpSpPr>
          <p:grpSpPr>
            <a:xfrm>
              <a:off x="0" y="0"/>
              <a:ext cx="2358928" cy="973278"/>
              <a:chOff x="0" y="0"/>
              <a:chExt cx="2358927" cy="973277"/>
            </a:xfrm>
          </p:grpSpPr>
          <p:sp>
            <p:nvSpPr>
              <p:cNvPr id="530" name="Shape"/>
              <p:cNvSpPr/>
              <p:nvPr/>
            </p:nvSpPr>
            <p:spPr>
              <a:xfrm>
                <a:off x="0" y="0"/>
                <a:ext cx="2330850" cy="973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6" y="21600"/>
                    </a:moveTo>
                    <a:lnTo>
                      <a:pt x="1695" y="21600"/>
                    </a:lnTo>
                    <a:lnTo>
                      <a:pt x="1307" y="21492"/>
                    </a:lnTo>
                    <a:lnTo>
                      <a:pt x="950" y="21185"/>
                    </a:lnTo>
                    <a:lnTo>
                      <a:pt x="636" y="20704"/>
                    </a:lnTo>
                    <a:lnTo>
                      <a:pt x="373" y="20073"/>
                    </a:lnTo>
                    <a:lnTo>
                      <a:pt x="173" y="19317"/>
                    </a:lnTo>
                    <a:lnTo>
                      <a:pt x="45" y="18461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45" y="3139"/>
                    </a:lnTo>
                    <a:lnTo>
                      <a:pt x="173" y="2283"/>
                    </a:lnTo>
                    <a:lnTo>
                      <a:pt x="373" y="1527"/>
                    </a:lnTo>
                    <a:lnTo>
                      <a:pt x="636" y="896"/>
                    </a:lnTo>
                    <a:lnTo>
                      <a:pt x="950" y="415"/>
                    </a:lnTo>
                    <a:lnTo>
                      <a:pt x="1307" y="108"/>
                    </a:lnTo>
                    <a:lnTo>
                      <a:pt x="1695" y="0"/>
                    </a:lnTo>
                    <a:lnTo>
                      <a:pt x="20166" y="0"/>
                    </a:lnTo>
                    <a:lnTo>
                      <a:pt x="20554" y="108"/>
                    </a:lnTo>
                    <a:lnTo>
                      <a:pt x="20910" y="415"/>
                    </a:lnTo>
                    <a:lnTo>
                      <a:pt x="21225" y="896"/>
                    </a:lnTo>
                    <a:lnTo>
                      <a:pt x="21487" y="1527"/>
                    </a:lnTo>
                    <a:lnTo>
                      <a:pt x="21600" y="1952"/>
                    </a:lnTo>
                    <a:lnTo>
                      <a:pt x="1695" y="1952"/>
                    </a:lnTo>
                    <a:lnTo>
                      <a:pt x="1353" y="2120"/>
                    </a:lnTo>
                    <a:lnTo>
                      <a:pt x="1072" y="2575"/>
                    </a:lnTo>
                    <a:lnTo>
                      <a:pt x="882" y="3249"/>
                    </a:lnTo>
                    <a:lnTo>
                      <a:pt x="813" y="4071"/>
                    </a:lnTo>
                    <a:lnTo>
                      <a:pt x="813" y="17529"/>
                    </a:lnTo>
                    <a:lnTo>
                      <a:pt x="882" y="18351"/>
                    </a:lnTo>
                    <a:lnTo>
                      <a:pt x="1072" y="19025"/>
                    </a:lnTo>
                    <a:lnTo>
                      <a:pt x="1353" y="19480"/>
                    </a:lnTo>
                    <a:lnTo>
                      <a:pt x="1695" y="19648"/>
                    </a:lnTo>
                    <a:lnTo>
                      <a:pt x="21600" y="19648"/>
                    </a:lnTo>
                    <a:lnTo>
                      <a:pt x="21487" y="20073"/>
                    </a:lnTo>
                    <a:lnTo>
                      <a:pt x="21225" y="20704"/>
                    </a:lnTo>
                    <a:lnTo>
                      <a:pt x="20910" y="21185"/>
                    </a:lnTo>
                    <a:lnTo>
                      <a:pt x="20554" y="21492"/>
                    </a:lnTo>
                    <a:lnTo>
                      <a:pt x="20166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2176069" y="87968"/>
                <a:ext cx="182859" cy="797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3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283" y="0"/>
                    </a:lnTo>
                    <a:lnTo>
                      <a:pt x="19400" y="403"/>
                    </a:lnTo>
                    <a:lnTo>
                      <a:pt x="21028" y="1449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1028" y="20151"/>
                    </a:lnTo>
                    <a:lnTo>
                      <a:pt x="19400" y="21197"/>
                    </a:lnTo>
                    <a:lnTo>
                      <a:pt x="18283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38" name="object 36"/>
          <p:cNvGrpSpPr/>
          <p:nvPr/>
        </p:nvGrpSpPr>
        <p:grpSpPr>
          <a:xfrm>
            <a:off x="556682" y="4634284"/>
            <a:ext cx="1835126" cy="1835155"/>
            <a:chOff x="0" y="0"/>
            <a:chExt cx="1835125" cy="1835154"/>
          </a:xfrm>
        </p:grpSpPr>
        <p:sp>
          <p:nvSpPr>
            <p:cNvPr id="534" name="object 37"/>
            <p:cNvSpPr/>
            <p:nvPr/>
          </p:nvSpPr>
          <p:spPr>
            <a:xfrm>
              <a:off x="46208" y="45994"/>
              <a:ext cx="1740860" cy="174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21600"/>
                  </a:moveTo>
                  <a:lnTo>
                    <a:pt x="1674" y="21600"/>
                  </a:lnTo>
                  <a:lnTo>
                    <a:pt x="1148" y="21514"/>
                  </a:lnTo>
                  <a:lnTo>
                    <a:pt x="689" y="21277"/>
                  </a:lnTo>
                  <a:lnTo>
                    <a:pt x="325" y="20916"/>
                  </a:lnTo>
                  <a:lnTo>
                    <a:pt x="86" y="20459"/>
                  </a:lnTo>
                  <a:lnTo>
                    <a:pt x="0" y="19936"/>
                  </a:lnTo>
                  <a:lnTo>
                    <a:pt x="0" y="1664"/>
                  </a:lnTo>
                  <a:lnTo>
                    <a:pt x="86" y="1141"/>
                  </a:lnTo>
                  <a:lnTo>
                    <a:pt x="325" y="684"/>
                  </a:lnTo>
                  <a:lnTo>
                    <a:pt x="689" y="323"/>
                  </a:lnTo>
                  <a:lnTo>
                    <a:pt x="1148" y="86"/>
                  </a:lnTo>
                  <a:lnTo>
                    <a:pt x="1674" y="0"/>
                  </a:lnTo>
                  <a:lnTo>
                    <a:pt x="19926" y="0"/>
                  </a:lnTo>
                  <a:lnTo>
                    <a:pt x="20452" y="86"/>
                  </a:lnTo>
                  <a:lnTo>
                    <a:pt x="20911" y="323"/>
                  </a:lnTo>
                  <a:lnTo>
                    <a:pt x="21275" y="684"/>
                  </a:lnTo>
                  <a:lnTo>
                    <a:pt x="21514" y="1141"/>
                  </a:lnTo>
                  <a:lnTo>
                    <a:pt x="21600" y="1664"/>
                  </a:lnTo>
                  <a:lnTo>
                    <a:pt x="21600" y="19913"/>
                  </a:lnTo>
                  <a:lnTo>
                    <a:pt x="21525" y="20447"/>
                  </a:lnTo>
                  <a:lnTo>
                    <a:pt x="21293" y="20911"/>
                  </a:lnTo>
                  <a:lnTo>
                    <a:pt x="20933" y="21275"/>
                  </a:lnTo>
                  <a:lnTo>
                    <a:pt x="20475" y="21514"/>
                  </a:lnTo>
                  <a:lnTo>
                    <a:pt x="19949" y="21600"/>
                  </a:lnTo>
                  <a:close/>
                </a:path>
              </a:pathLst>
            </a:custGeom>
            <a:solidFill>
              <a:srgbClr val="FAF5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37" name="object 38"/>
            <p:cNvGrpSpPr/>
            <p:nvPr/>
          </p:nvGrpSpPr>
          <p:grpSpPr>
            <a:xfrm>
              <a:off x="-1" y="-1"/>
              <a:ext cx="1835126" cy="1835156"/>
              <a:chOff x="0" y="0"/>
              <a:chExt cx="1835124" cy="1835154"/>
            </a:xfrm>
          </p:grpSpPr>
          <p:sp>
            <p:nvSpPr>
              <p:cNvPr id="535" name="Shape"/>
              <p:cNvSpPr/>
              <p:nvPr/>
            </p:nvSpPr>
            <p:spPr>
              <a:xfrm>
                <a:off x="0" y="-1"/>
                <a:ext cx="1808067" cy="183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21600"/>
                    </a:moveTo>
                    <a:lnTo>
                      <a:pt x="2164" y="21600"/>
                    </a:lnTo>
                    <a:lnTo>
                      <a:pt x="1590" y="21524"/>
                    </a:lnTo>
                    <a:lnTo>
                      <a:pt x="1073" y="21310"/>
                    </a:lnTo>
                    <a:lnTo>
                      <a:pt x="635" y="20977"/>
                    </a:lnTo>
                    <a:lnTo>
                      <a:pt x="296" y="20548"/>
                    </a:lnTo>
                    <a:lnTo>
                      <a:pt x="77" y="20041"/>
                    </a:lnTo>
                    <a:lnTo>
                      <a:pt x="0" y="19478"/>
                    </a:lnTo>
                    <a:lnTo>
                      <a:pt x="0" y="2122"/>
                    </a:lnTo>
                    <a:lnTo>
                      <a:pt x="77" y="1559"/>
                    </a:lnTo>
                    <a:lnTo>
                      <a:pt x="296" y="1052"/>
                    </a:lnTo>
                    <a:lnTo>
                      <a:pt x="635" y="623"/>
                    </a:lnTo>
                    <a:lnTo>
                      <a:pt x="1073" y="290"/>
                    </a:lnTo>
                    <a:lnTo>
                      <a:pt x="1590" y="76"/>
                    </a:lnTo>
                    <a:lnTo>
                      <a:pt x="2164" y="0"/>
                    </a:lnTo>
                    <a:lnTo>
                      <a:pt x="19759" y="0"/>
                    </a:lnTo>
                    <a:lnTo>
                      <a:pt x="20334" y="76"/>
                    </a:lnTo>
                    <a:lnTo>
                      <a:pt x="20850" y="290"/>
                    </a:lnTo>
                    <a:lnTo>
                      <a:pt x="21288" y="623"/>
                    </a:lnTo>
                    <a:lnTo>
                      <a:pt x="21600" y="1018"/>
                    </a:lnTo>
                    <a:lnTo>
                      <a:pt x="2164" y="1018"/>
                    </a:lnTo>
                    <a:lnTo>
                      <a:pt x="1727" y="1105"/>
                    </a:lnTo>
                    <a:lnTo>
                      <a:pt x="1369" y="1343"/>
                    </a:lnTo>
                    <a:lnTo>
                      <a:pt x="1127" y="1694"/>
                    </a:lnTo>
                    <a:lnTo>
                      <a:pt x="1038" y="2122"/>
                    </a:lnTo>
                    <a:lnTo>
                      <a:pt x="1038" y="19478"/>
                    </a:lnTo>
                    <a:lnTo>
                      <a:pt x="1127" y="19906"/>
                    </a:lnTo>
                    <a:lnTo>
                      <a:pt x="1369" y="20257"/>
                    </a:lnTo>
                    <a:lnTo>
                      <a:pt x="1727" y="20495"/>
                    </a:lnTo>
                    <a:lnTo>
                      <a:pt x="2164" y="20582"/>
                    </a:lnTo>
                    <a:lnTo>
                      <a:pt x="21600" y="20582"/>
                    </a:lnTo>
                    <a:lnTo>
                      <a:pt x="21288" y="20977"/>
                    </a:lnTo>
                    <a:lnTo>
                      <a:pt x="20850" y="21310"/>
                    </a:lnTo>
                    <a:lnTo>
                      <a:pt x="20334" y="21524"/>
                    </a:lnTo>
                    <a:lnTo>
                      <a:pt x="19759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6" name="Shape"/>
              <p:cNvSpPr/>
              <p:nvPr/>
            </p:nvSpPr>
            <p:spPr>
              <a:xfrm>
                <a:off x="1653983" y="86469"/>
                <a:ext cx="181142" cy="166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3" y="21600"/>
                    </a:moveTo>
                    <a:lnTo>
                      <a:pt x="0" y="21600"/>
                    </a:lnTo>
                    <a:lnTo>
                      <a:pt x="4360" y="21504"/>
                    </a:lnTo>
                    <a:lnTo>
                      <a:pt x="7935" y="21241"/>
                    </a:lnTo>
                    <a:lnTo>
                      <a:pt x="10352" y="20854"/>
                    </a:lnTo>
                    <a:lnTo>
                      <a:pt x="11241" y="20381"/>
                    </a:lnTo>
                    <a:lnTo>
                      <a:pt x="11241" y="1219"/>
                    </a:lnTo>
                    <a:lnTo>
                      <a:pt x="10352" y="746"/>
                    </a:lnTo>
                    <a:lnTo>
                      <a:pt x="7935" y="359"/>
                    </a:lnTo>
                    <a:lnTo>
                      <a:pt x="4360" y="96"/>
                    </a:lnTo>
                    <a:lnTo>
                      <a:pt x="0" y="0"/>
                    </a:lnTo>
                    <a:lnTo>
                      <a:pt x="18373" y="0"/>
                    </a:lnTo>
                    <a:lnTo>
                      <a:pt x="18645" y="38"/>
                    </a:lnTo>
                    <a:lnTo>
                      <a:pt x="20827" y="597"/>
                    </a:lnTo>
                    <a:lnTo>
                      <a:pt x="21600" y="1219"/>
                    </a:lnTo>
                    <a:lnTo>
                      <a:pt x="21600" y="20381"/>
                    </a:lnTo>
                    <a:lnTo>
                      <a:pt x="20827" y="21003"/>
                    </a:lnTo>
                    <a:lnTo>
                      <a:pt x="18645" y="21562"/>
                    </a:lnTo>
                    <a:lnTo>
                      <a:pt x="18373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43" name="object 39"/>
          <p:cNvGrpSpPr/>
          <p:nvPr/>
        </p:nvGrpSpPr>
        <p:grpSpPr>
          <a:xfrm>
            <a:off x="2890435" y="4657612"/>
            <a:ext cx="1835126" cy="1835156"/>
            <a:chOff x="0" y="0"/>
            <a:chExt cx="1835125" cy="1835154"/>
          </a:xfrm>
        </p:grpSpPr>
        <p:sp>
          <p:nvSpPr>
            <p:cNvPr id="539" name="object 40"/>
            <p:cNvSpPr/>
            <p:nvPr/>
          </p:nvSpPr>
          <p:spPr>
            <a:xfrm>
              <a:off x="46209" y="45994"/>
              <a:ext cx="1740860" cy="174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21600"/>
                  </a:moveTo>
                  <a:lnTo>
                    <a:pt x="1674" y="21600"/>
                  </a:lnTo>
                  <a:lnTo>
                    <a:pt x="1148" y="21514"/>
                  </a:lnTo>
                  <a:lnTo>
                    <a:pt x="689" y="21277"/>
                  </a:lnTo>
                  <a:lnTo>
                    <a:pt x="325" y="20916"/>
                  </a:lnTo>
                  <a:lnTo>
                    <a:pt x="86" y="20459"/>
                  </a:lnTo>
                  <a:lnTo>
                    <a:pt x="0" y="19936"/>
                  </a:lnTo>
                  <a:lnTo>
                    <a:pt x="0" y="1664"/>
                  </a:lnTo>
                  <a:lnTo>
                    <a:pt x="86" y="1141"/>
                  </a:lnTo>
                  <a:lnTo>
                    <a:pt x="325" y="684"/>
                  </a:lnTo>
                  <a:lnTo>
                    <a:pt x="689" y="323"/>
                  </a:lnTo>
                  <a:lnTo>
                    <a:pt x="1148" y="86"/>
                  </a:lnTo>
                  <a:lnTo>
                    <a:pt x="1674" y="0"/>
                  </a:lnTo>
                  <a:lnTo>
                    <a:pt x="19926" y="0"/>
                  </a:lnTo>
                  <a:lnTo>
                    <a:pt x="20452" y="86"/>
                  </a:lnTo>
                  <a:lnTo>
                    <a:pt x="20911" y="323"/>
                  </a:lnTo>
                  <a:lnTo>
                    <a:pt x="21275" y="684"/>
                  </a:lnTo>
                  <a:lnTo>
                    <a:pt x="21514" y="1141"/>
                  </a:lnTo>
                  <a:lnTo>
                    <a:pt x="21600" y="1664"/>
                  </a:lnTo>
                  <a:lnTo>
                    <a:pt x="21600" y="19913"/>
                  </a:lnTo>
                  <a:lnTo>
                    <a:pt x="21525" y="20447"/>
                  </a:lnTo>
                  <a:lnTo>
                    <a:pt x="21293" y="20911"/>
                  </a:lnTo>
                  <a:lnTo>
                    <a:pt x="20933" y="21275"/>
                  </a:lnTo>
                  <a:lnTo>
                    <a:pt x="20475" y="21514"/>
                  </a:lnTo>
                  <a:lnTo>
                    <a:pt x="1994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42" name="object 41"/>
            <p:cNvGrpSpPr/>
            <p:nvPr/>
          </p:nvGrpSpPr>
          <p:grpSpPr>
            <a:xfrm>
              <a:off x="-1" y="-1"/>
              <a:ext cx="1835126" cy="1835156"/>
              <a:chOff x="0" y="0"/>
              <a:chExt cx="1835124" cy="1835154"/>
            </a:xfrm>
          </p:grpSpPr>
          <p:sp>
            <p:nvSpPr>
              <p:cNvPr id="540" name="Shape"/>
              <p:cNvSpPr/>
              <p:nvPr/>
            </p:nvSpPr>
            <p:spPr>
              <a:xfrm>
                <a:off x="0" y="-1"/>
                <a:ext cx="1808067" cy="183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21600"/>
                    </a:moveTo>
                    <a:lnTo>
                      <a:pt x="2164" y="21600"/>
                    </a:lnTo>
                    <a:lnTo>
                      <a:pt x="1590" y="21524"/>
                    </a:lnTo>
                    <a:lnTo>
                      <a:pt x="1073" y="21310"/>
                    </a:lnTo>
                    <a:lnTo>
                      <a:pt x="635" y="20977"/>
                    </a:lnTo>
                    <a:lnTo>
                      <a:pt x="296" y="20548"/>
                    </a:lnTo>
                    <a:lnTo>
                      <a:pt x="77" y="20041"/>
                    </a:lnTo>
                    <a:lnTo>
                      <a:pt x="0" y="19478"/>
                    </a:lnTo>
                    <a:lnTo>
                      <a:pt x="0" y="2122"/>
                    </a:lnTo>
                    <a:lnTo>
                      <a:pt x="77" y="1559"/>
                    </a:lnTo>
                    <a:lnTo>
                      <a:pt x="296" y="1052"/>
                    </a:lnTo>
                    <a:lnTo>
                      <a:pt x="635" y="623"/>
                    </a:lnTo>
                    <a:lnTo>
                      <a:pt x="1073" y="290"/>
                    </a:lnTo>
                    <a:lnTo>
                      <a:pt x="1590" y="76"/>
                    </a:lnTo>
                    <a:lnTo>
                      <a:pt x="2164" y="0"/>
                    </a:lnTo>
                    <a:lnTo>
                      <a:pt x="19759" y="0"/>
                    </a:lnTo>
                    <a:lnTo>
                      <a:pt x="20334" y="76"/>
                    </a:lnTo>
                    <a:lnTo>
                      <a:pt x="20850" y="290"/>
                    </a:lnTo>
                    <a:lnTo>
                      <a:pt x="21288" y="623"/>
                    </a:lnTo>
                    <a:lnTo>
                      <a:pt x="21600" y="1018"/>
                    </a:lnTo>
                    <a:lnTo>
                      <a:pt x="2164" y="1018"/>
                    </a:lnTo>
                    <a:lnTo>
                      <a:pt x="1727" y="1105"/>
                    </a:lnTo>
                    <a:lnTo>
                      <a:pt x="1369" y="1343"/>
                    </a:lnTo>
                    <a:lnTo>
                      <a:pt x="1127" y="1694"/>
                    </a:lnTo>
                    <a:lnTo>
                      <a:pt x="1038" y="2122"/>
                    </a:lnTo>
                    <a:lnTo>
                      <a:pt x="1038" y="19478"/>
                    </a:lnTo>
                    <a:lnTo>
                      <a:pt x="1127" y="19906"/>
                    </a:lnTo>
                    <a:lnTo>
                      <a:pt x="1369" y="20257"/>
                    </a:lnTo>
                    <a:lnTo>
                      <a:pt x="1727" y="20495"/>
                    </a:lnTo>
                    <a:lnTo>
                      <a:pt x="2164" y="20582"/>
                    </a:lnTo>
                    <a:lnTo>
                      <a:pt x="21600" y="20582"/>
                    </a:lnTo>
                    <a:lnTo>
                      <a:pt x="21288" y="20977"/>
                    </a:lnTo>
                    <a:lnTo>
                      <a:pt x="20850" y="21310"/>
                    </a:lnTo>
                    <a:lnTo>
                      <a:pt x="20334" y="21524"/>
                    </a:lnTo>
                    <a:lnTo>
                      <a:pt x="19759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1653983" y="86469"/>
                <a:ext cx="181142" cy="166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3" y="21600"/>
                    </a:moveTo>
                    <a:lnTo>
                      <a:pt x="0" y="21600"/>
                    </a:lnTo>
                    <a:lnTo>
                      <a:pt x="4360" y="21504"/>
                    </a:lnTo>
                    <a:lnTo>
                      <a:pt x="7935" y="21241"/>
                    </a:lnTo>
                    <a:lnTo>
                      <a:pt x="10352" y="20854"/>
                    </a:lnTo>
                    <a:lnTo>
                      <a:pt x="11241" y="20381"/>
                    </a:lnTo>
                    <a:lnTo>
                      <a:pt x="11241" y="1219"/>
                    </a:lnTo>
                    <a:lnTo>
                      <a:pt x="10352" y="746"/>
                    </a:lnTo>
                    <a:lnTo>
                      <a:pt x="7935" y="359"/>
                    </a:lnTo>
                    <a:lnTo>
                      <a:pt x="4360" y="96"/>
                    </a:lnTo>
                    <a:lnTo>
                      <a:pt x="0" y="0"/>
                    </a:lnTo>
                    <a:lnTo>
                      <a:pt x="18373" y="0"/>
                    </a:lnTo>
                    <a:lnTo>
                      <a:pt x="18645" y="38"/>
                    </a:lnTo>
                    <a:lnTo>
                      <a:pt x="20827" y="597"/>
                    </a:lnTo>
                    <a:lnTo>
                      <a:pt x="21600" y="1219"/>
                    </a:lnTo>
                    <a:lnTo>
                      <a:pt x="21600" y="20381"/>
                    </a:lnTo>
                    <a:lnTo>
                      <a:pt x="20827" y="21003"/>
                    </a:lnTo>
                    <a:lnTo>
                      <a:pt x="18645" y="21562"/>
                    </a:lnTo>
                    <a:lnTo>
                      <a:pt x="18373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48" name="object 42"/>
          <p:cNvGrpSpPr/>
          <p:nvPr/>
        </p:nvGrpSpPr>
        <p:grpSpPr>
          <a:xfrm>
            <a:off x="5319181" y="4657612"/>
            <a:ext cx="1835126" cy="1835156"/>
            <a:chOff x="0" y="0"/>
            <a:chExt cx="1835125" cy="1835154"/>
          </a:xfrm>
        </p:grpSpPr>
        <p:sp>
          <p:nvSpPr>
            <p:cNvPr id="544" name="object 43"/>
            <p:cNvSpPr/>
            <p:nvPr/>
          </p:nvSpPr>
          <p:spPr>
            <a:xfrm>
              <a:off x="46208" y="45994"/>
              <a:ext cx="1740860" cy="174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21600"/>
                  </a:moveTo>
                  <a:lnTo>
                    <a:pt x="1674" y="21600"/>
                  </a:lnTo>
                  <a:lnTo>
                    <a:pt x="1148" y="21514"/>
                  </a:lnTo>
                  <a:lnTo>
                    <a:pt x="689" y="21277"/>
                  </a:lnTo>
                  <a:lnTo>
                    <a:pt x="325" y="20916"/>
                  </a:lnTo>
                  <a:lnTo>
                    <a:pt x="86" y="20459"/>
                  </a:lnTo>
                  <a:lnTo>
                    <a:pt x="0" y="19936"/>
                  </a:lnTo>
                  <a:lnTo>
                    <a:pt x="0" y="1664"/>
                  </a:lnTo>
                  <a:lnTo>
                    <a:pt x="86" y="1141"/>
                  </a:lnTo>
                  <a:lnTo>
                    <a:pt x="325" y="684"/>
                  </a:lnTo>
                  <a:lnTo>
                    <a:pt x="689" y="323"/>
                  </a:lnTo>
                  <a:lnTo>
                    <a:pt x="1148" y="86"/>
                  </a:lnTo>
                  <a:lnTo>
                    <a:pt x="1674" y="0"/>
                  </a:lnTo>
                  <a:lnTo>
                    <a:pt x="19926" y="0"/>
                  </a:lnTo>
                  <a:lnTo>
                    <a:pt x="20452" y="86"/>
                  </a:lnTo>
                  <a:lnTo>
                    <a:pt x="20911" y="323"/>
                  </a:lnTo>
                  <a:lnTo>
                    <a:pt x="21275" y="684"/>
                  </a:lnTo>
                  <a:lnTo>
                    <a:pt x="21514" y="1141"/>
                  </a:lnTo>
                  <a:lnTo>
                    <a:pt x="21600" y="1664"/>
                  </a:lnTo>
                  <a:lnTo>
                    <a:pt x="21600" y="19913"/>
                  </a:lnTo>
                  <a:lnTo>
                    <a:pt x="21525" y="20447"/>
                  </a:lnTo>
                  <a:lnTo>
                    <a:pt x="21293" y="20911"/>
                  </a:lnTo>
                  <a:lnTo>
                    <a:pt x="20933" y="21275"/>
                  </a:lnTo>
                  <a:lnTo>
                    <a:pt x="20475" y="21514"/>
                  </a:lnTo>
                  <a:lnTo>
                    <a:pt x="19949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47" name="object 44"/>
            <p:cNvGrpSpPr/>
            <p:nvPr/>
          </p:nvGrpSpPr>
          <p:grpSpPr>
            <a:xfrm>
              <a:off x="-1" y="-1"/>
              <a:ext cx="1835126" cy="1835156"/>
              <a:chOff x="0" y="0"/>
              <a:chExt cx="1835124" cy="1835154"/>
            </a:xfrm>
          </p:grpSpPr>
          <p:sp>
            <p:nvSpPr>
              <p:cNvPr id="545" name="Shape"/>
              <p:cNvSpPr/>
              <p:nvPr/>
            </p:nvSpPr>
            <p:spPr>
              <a:xfrm>
                <a:off x="0" y="-1"/>
                <a:ext cx="1808067" cy="183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9" y="21600"/>
                    </a:moveTo>
                    <a:lnTo>
                      <a:pt x="2164" y="21600"/>
                    </a:lnTo>
                    <a:lnTo>
                      <a:pt x="1590" y="21524"/>
                    </a:lnTo>
                    <a:lnTo>
                      <a:pt x="1073" y="21310"/>
                    </a:lnTo>
                    <a:lnTo>
                      <a:pt x="635" y="20977"/>
                    </a:lnTo>
                    <a:lnTo>
                      <a:pt x="296" y="20548"/>
                    </a:lnTo>
                    <a:lnTo>
                      <a:pt x="77" y="20041"/>
                    </a:lnTo>
                    <a:lnTo>
                      <a:pt x="0" y="19478"/>
                    </a:lnTo>
                    <a:lnTo>
                      <a:pt x="0" y="2122"/>
                    </a:lnTo>
                    <a:lnTo>
                      <a:pt x="77" y="1559"/>
                    </a:lnTo>
                    <a:lnTo>
                      <a:pt x="296" y="1052"/>
                    </a:lnTo>
                    <a:lnTo>
                      <a:pt x="635" y="623"/>
                    </a:lnTo>
                    <a:lnTo>
                      <a:pt x="1073" y="290"/>
                    </a:lnTo>
                    <a:lnTo>
                      <a:pt x="1590" y="76"/>
                    </a:lnTo>
                    <a:lnTo>
                      <a:pt x="2164" y="0"/>
                    </a:lnTo>
                    <a:lnTo>
                      <a:pt x="19759" y="0"/>
                    </a:lnTo>
                    <a:lnTo>
                      <a:pt x="20334" y="76"/>
                    </a:lnTo>
                    <a:lnTo>
                      <a:pt x="20850" y="290"/>
                    </a:lnTo>
                    <a:lnTo>
                      <a:pt x="21288" y="623"/>
                    </a:lnTo>
                    <a:lnTo>
                      <a:pt x="21600" y="1018"/>
                    </a:lnTo>
                    <a:lnTo>
                      <a:pt x="2164" y="1018"/>
                    </a:lnTo>
                    <a:lnTo>
                      <a:pt x="1727" y="1105"/>
                    </a:lnTo>
                    <a:lnTo>
                      <a:pt x="1369" y="1343"/>
                    </a:lnTo>
                    <a:lnTo>
                      <a:pt x="1127" y="1694"/>
                    </a:lnTo>
                    <a:lnTo>
                      <a:pt x="1038" y="2122"/>
                    </a:lnTo>
                    <a:lnTo>
                      <a:pt x="1038" y="19478"/>
                    </a:lnTo>
                    <a:lnTo>
                      <a:pt x="1127" y="19906"/>
                    </a:lnTo>
                    <a:lnTo>
                      <a:pt x="1369" y="20257"/>
                    </a:lnTo>
                    <a:lnTo>
                      <a:pt x="1727" y="20495"/>
                    </a:lnTo>
                    <a:lnTo>
                      <a:pt x="2164" y="20582"/>
                    </a:lnTo>
                    <a:lnTo>
                      <a:pt x="21600" y="20582"/>
                    </a:lnTo>
                    <a:lnTo>
                      <a:pt x="21288" y="20977"/>
                    </a:lnTo>
                    <a:lnTo>
                      <a:pt x="20850" y="21310"/>
                    </a:lnTo>
                    <a:lnTo>
                      <a:pt x="20334" y="21524"/>
                    </a:lnTo>
                    <a:lnTo>
                      <a:pt x="19759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46" name="Shape"/>
              <p:cNvSpPr/>
              <p:nvPr/>
            </p:nvSpPr>
            <p:spPr>
              <a:xfrm>
                <a:off x="1653983" y="86469"/>
                <a:ext cx="181142" cy="166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3" y="21600"/>
                    </a:moveTo>
                    <a:lnTo>
                      <a:pt x="0" y="21600"/>
                    </a:lnTo>
                    <a:lnTo>
                      <a:pt x="4360" y="21504"/>
                    </a:lnTo>
                    <a:lnTo>
                      <a:pt x="7935" y="21241"/>
                    </a:lnTo>
                    <a:lnTo>
                      <a:pt x="10352" y="20854"/>
                    </a:lnTo>
                    <a:lnTo>
                      <a:pt x="11241" y="20381"/>
                    </a:lnTo>
                    <a:lnTo>
                      <a:pt x="11241" y="1219"/>
                    </a:lnTo>
                    <a:lnTo>
                      <a:pt x="10352" y="746"/>
                    </a:lnTo>
                    <a:lnTo>
                      <a:pt x="7935" y="359"/>
                    </a:lnTo>
                    <a:lnTo>
                      <a:pt x="4360" y="96"/>
                    </a:lnTo>
                    <a:lnTo>
                      <a:pt x="0" y="0"/>
                    </a:lnTo>
                    <a:lnTo>
                      <a:pt x="18373" y="0"/>
                    </a:lnTo>
                    <a:lnTo>
                      <a:pt x="18645" y="38"/>
                    </a:lnTo>
                    <a:lnTo>
                      <a:pt x="20827" y="597"/>
                    </a:lnTo>
                    <a:lnTo>
                      <a:pt x="21600" y="1219"/>
                    </a:lnTo>
                    <a:lnTo>
                      <a:pt x="21600" y="20381"/>
                    </a:lnTo>
                    <a:lnTo>
                      <a:pt x="20827" y="21003"/>
                    </a:lnTo>
                    <a:lnTo>
                      <a:pt x="18645" y="21562"/>
                    </a:lnTo>
                    <a:lnTo>
                      <a:pt x="18373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49" name="object 45"/>
          <p:cNvSpPr txBox="1"/>
          <p:nvPr/>
        </p:nvSpPr>
        <p:spPr>
          <a:xfrm>
            <a:off x="2217683" y="2419835"/>
            <a:ext cx="32359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00"/>
              </a:spcBef>
              <a:defRPr sz="2400" spc="-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</a:t>
            </a:r>
            <a:r>
              <a:rPr spc="-157"/>
              <a:t> </a:t>
            </a:r>
            <a:r>
              <a:rPr spc="56"/>
              <a:t>FUNDS</a:t>
            </a:r>
          </a:p>
        </p:txBody>
      </p:sp>
      <p:sp>
        <p:nvSpPr>
          <p:cNvPr id="550" name="object 46"/>
          <p:cNvSpPr txBox="1"/>
          <p:nvPr/>
        </p:nvSpPr>
        <p:spPr>
          <a:xfrm>
            <a:off x="3224671" y="3851578"/>
            <a:ext cx="14027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spc="2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BWI</a:t>
            </a:r>
            <a:r>
              <a:rPr spc="-140"/>
              <a:t> </a:t>
            </a:r>
            <a:r>
              <a:rPr spc="55"/>
              <a:t>SYSTEM</a:t>
            </a:r>
          </a:p>
        </p:txBody>
      </p:sp>
      <p:sp>
        <p:nvSpPr>
          <p:cNvPr id="551" name="object 47"/>
          <p:cNvSpPr txBox="1"/>
          <p:nvPr/>
        </p:nvSpPr>
        <p:spPr>
          <a:xfrm>
            <a:off x="2580489" y="3431701"/>
            <a:ext cx="275082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spc="2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INVESTMENTS</a:t>
            </a:r>
            <a:r>
              <a:rPr spc="-125"/>
              <a:t> </a:t>
            </a:r>
            <a:r>
              <a:rPr spc="0"/>
              <a:t>THROUGH</a:t>
            </a:r>
          </a:p>
        </p:txBody>
      </p:sp>
      <p:sp>
        <p:nvSpPr>
          <p:cNvPr id="552" name="object 48"/>
          <p:cNvSpPr txBox="1"/>
          <p:nvPr/>
        </p:nvSpPr>
        <p:spPr>
          <a:xfrm>
            <a:off x="2893521" y="6750629"/>
            <a:ext cx="1824990" cy="61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43180">
              <a:lnSpc>
                <a:spcPct val="121900"/>
              </a:lnSpc>
              <a:spcBef>
                <a:spcPts val="100"/>
              </a:spcBef>
              <a:defRPr sz="1900" spc="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MAUQUF </a:t>
            </a:r>
            <a:r>
              <a:rPr spc="29"/>
              <a:t>'ALAIH </a:t>
            </a:r>
            <a:r>
              <a:rPr spc="-575"/>
              <a:t> </a:t>
            </a:r>
            <a:r>
              <a:rPr spc="-85"/>
              <a:t>(</a:t>
            </a:r>
            <a:r>
              <a:rPr spc="90"/>
              <a:t>B</a:t>
            </a:r>
            <a:r>
              <a:rPr spc="-10"/>
              <a:t>E</a:t>
            </a:r>
            <a:r>
              <a:rPr spc="65"/>
              <a:t>N</a:t>
            </a:r>
            <a:r>
              <a:rPr spc="-10"/>
              <a:t>E</a:t>
            </a:r>
            <a:r>
              <a:rPr spc="-70"/>
              <a:t>F</a:t>
            </a:r>
            <a:r>
              <a:rPr spc="29"/>
              <a:t>I</a:t>
            </a:r>
            <a:r>
              <a:rPr spc="-59"/>
              <a:t>C</a:t>
            </a:r>
            <a:r>
              <a:rPr spc="29"/>
              <a:t>I</a:t>
            </a:r>
            <a:r>
              <a:rPr spc="-14"/>
              <a:t>A</a:t>
            </a:r>
            <a:r>
              <a:rPr spc="55"/>
              <a:t>R</a:t>
            </a:r>
            <a:r>
              <a:rPr spc="29"/>
              <a:t>I</a:t>
            </a:r>
            <a:r>
              <a:rPr spc="-10"/>
              <a:t>E</a:t>
            </a:r>
            <a:r>
              <a:rPr spc="155"/>
              <a:t>S</a:t>
            </a:r>
            <a:r>
              <a:rPr spc="-90"/>
              <a:t>)</a:t>
            </a:r>
          </a:p>
        </p:txBody>
      </p:sp>
      <p:sp>
        <p:nvSpPr>
          <p:cNvPr id="553" name="object 49"/>
          <p:cNvSpPr txBox="1"/>
          <p:nvPr/>
        </p:nvSpPr>
        <p:spPr>
          <a:xfrm>
            <a:off x="3023257" y="5127184"/>
            <a:ext cx="1480074" cy="973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1439" marR="5080" indent="-79375" algn="ctr">
              <a:lnSpc>
                <a:spcPct val="121900"/>
              </a:lnSpc>
              <a:spcBef>
                <a:spcPts val="100"/>
              </a:spcBef>
              <a:defRPr sz="1900" spc="-2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-14"/>
              <a:t>A</a:t>
            </a:r>
            <a:r>
              <a:rPr spc="29"/>
              <a:t>Q</a:t>
            </a:r>
            <a:r>
              <a:rPr spc="-55"/>
              <a:t>F</a:t>
            </a:r>
            <a:r>
              <a:rPr sz="1600" spc="-46"/>
              <a:t> </a:t>
            </a:r>
            <a:r>
              <a:rPr sz="1500" spc="-43"/>
              <a:t>AUTOMATED</a:t>
            </a:r>
            <a:r>
              <a:rPr spc="-55"/>
              <a:t>  </a:t>
            </a:r>
            <a:r>
              <a:rPr sz="2000" spc="147"/>
              <a:t>10%</a:t>
            </a:r>
          </a:p>
        </p:txBody>
      </p:sp>
      <p:sp>
        <p:nvSpPr>
          <p:cNvPr id="554" name="object 50"/>
          <p:cNvSpPr txBox="1"/>
          <p:nvPr/>
        </p:nvSpPr>
        <p:spPr>
          <a:xfrm>
            <a:off x="863432" y="5109883"/>
            <a:ext cx="1218565" cy="92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35" marR="5080" indent="11429" algn="ctr">
              <a:lnSpc>
                <a:spcPct val="115500"/>
              </a:lnSpc>
              <a:spcBef>
                <a:spcPts val="100"/>
              </a:spcBef>
              <a:defRPr sz="1900" spc="7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BUSINESS </a:t>
            </a:r>
            <a:r>
              <a:rPr spc="80"/>
              <a:t> </a:t>
            </a:r>
            <a:r>
              <a:rPr spc="25"/>
              <a:t>O</a:t>
            </a:r>
            <a:r>
              <a:rPr spc="55"/>
              <a:t>P</a:t>
            </a:r>
            <a:r>
              <a:rPr spc="-20"/>
              <a:t>E</a:t>
            </a:r>
            <a:r>
              <a:rPr spc="50"/>
              <a:t>R</a:t>
            </a:r>
            <a:r>
              <a:rPr spc="-20"/>
              <a:t>A</a:t>
            </a:r>
            <a:r>
              <a:rPr spc="-104"/>
              <a:t>T</a:t>
            </a:r>
            <a:r>
              <a:rPr spc="25"/>
              <a:t>O</a:t>
            </a:r>
            <a:r>
              <a:rPr spc="29"/>
              <a:t>R  </a:t>
            </a:r>
            <a:r>
              <a:rPr spc="175"/>
              <a:t>30%</a:t>
            </a:r>
          </a:p>
        </p:txBody>
      </p:sp>
      <p:sp>
        <p:nvSpPr>
          <p:cNvPr id="555" name="object 51"/>
          <p:cNvSpPr txBox="1"/>
          <p:nvPr/>
        </p:nvSpPr>
        <p:spPr>
          <a:xfrm>
            <a:off x="5571711" y="5052869"/>
            <a:ext cx="1326516" cy="109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35" marR="5080" indent="11429" algn="ctr">
              <a:lnSpc>
                <a:spcPct val="115500"/>
              </a:lnSpc>
              <a:spcBef>
                <a:spcPts val="100"/>
              </a:spcBef>
              <a:defRPr sz="1900" spc="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000" spc="10"/>
              <a:t>WAQF </a:t>
            </a:r>
            <a:r>
              <a:rPr sz="1400" spc="7"/>
              <a:t>REINVESTMENTS REVENUES</a:t>
            </a:r>
            <a:r>
              <a:rPr sz="1400" spc="18"/>
              <a:t> </a:t>
            </a:r>
            <a:r>
              <a:rPr sz="2000" spc="210"/>
              <a:t>60%</a:t>
            </a:r>
          </a:p>
        </p:txBody>
      </p:sp>
      <p:grpSp>
        <p:nvGrpSpPr>
          <p:cNvPr id="560" name="object 52"/>
          <p:cNvGrpSpPr/>
          <p:nvPr/>
        </p:nvGrpSpPr>
        <p:grpSpPr>
          <a:xfrm>
            <a:off x="578913" y="7580740"/>
            <a:ext cx="2718136" cy="862318"/>
            <a:chOff x="0" y="0"/>
            <a:chExt cx="2718135" cy="862317"/>
          </a:xfrm>
        </p:grpSpPr>
        <p:sp>
          <p:nvSpPr>
            <p:cNvPr id="556" name="object 53"/>
            <p:cNvSpPr/>
            <p:nvPr/>
          </p:nvSpPr>
          <p:spPr>
            <a:xfrm>
              <a:off x="41356" y="41457"/>
              <a:ext cx="2633770" cy="77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3" y="21600"/>
                  </a:moveTo>
                  <a:lnTo>
                    <a:pt x="990" y="21600"/>
                  </a:lnTo>
                  <a:lnTo>
                    <a:pt x="607" y="21334"/>
                  </a:lnTo>
                  <a:lnTo>
                    <a:pt x="292" y="20612"/>
                  </a:lnTo>
                  <a:lnTo>
                    <a:pt x="78" y="19545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78" y="2055"/>
                  </a:lnTo>
                  <a:lnTo>
                    <a:pt x="292" y="988"/>
                  </a:lnTo>
                  <a:lnTo>
                    <a:pt x="607" y="266"/>
                  </a:lnTo>
                  <a:lnTo>
                    <a:pt x="990" y="0"/>
                  </a:lnTo>
                  <a:lnTo>
                    <a:pt x="20610" y="0"/>
                  </a:lnTo>
                  <a:lnTo>
                    <a:pt x="20993" y="266"/>
                  </a:lnTo>
                  <a:lnTo>
                    <a:pt x="21308" y="988"/>
                  </a:lnTo>
                  <a:lnTo>
                    <a:pt x="21522" y="2055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29" y="19525"/>
                  </a:lnTo>
                  <a:lnTo>
                    <a:pt x="21320" y="20606"/>
                  </a:lnTo>
                  <a:lnTo>
                    <a:pt x="21007" y="21334"/>
                  </a:lnTo>
                  <a:lnTo>
                    <a:pt x="20623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59" name="object 54"/>
            <p:cNvGrpSpPr/>
            <p:nvPr/>
          </p:nvGrpSpPr>
          <p:grpSpPr>
            <a:xfrm>
              <a:off x="-1" y="0"/>
              <a:ext cx="2718137" cy="862318"/>
              <a:chOff x="0" y="0"/>
              <a:chExt cx="2718135" cy="862317"/>
            </a:xfrm>
          </p:grpSpPr>
          <p:sp>
            <p:nvSpPr>
              <p:cNvPr id="557" name="Shape"/>
              <p:cNvSpPr/>
              <p:nvPr/>
            </p:nvSpPr>
            <p:spPr>
              <a:xfrm>
                <a:off x="0" y="0"/>
                <a:ext cx="2693920" cy="862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4" y="21600"/>
                    </a:moveTo>
                    <a:lnTo>
                      <a:pt x="1300" y="21600"/>
                    </a:lnTo>
                    <a:lnTo>
                      <a:pt x="955" y="21454"/>
                    </a:lnTo>
                    <a:lnTo>
                      <a:pt x="645" y="21043"/>
                    </a:lnTo>
                    <a:lnTo>
                      <a:pt x="381" y="20406"/>
                    </a:lnTo>
                    <a:lnTo>
                      <a:pt x="178" y="19582"/>
                    </a:lnTo>
                    <a:lnTo>
                      <a:pt x="47" y="18610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47" y="2990"/>
                    </a:lnTo>
                    <a:lnTo>
                      <a:pt x="178" y="2018"/>
                    </a:lnTo>
                    <a:lnTo>
                      <a:pt x="381" y="1194"/>
                    </a:lnTo>
                    <a:lnTo>
                      <a:pt x="645" y="557"/>
                    </a:lnTo>
                    <a:lnTo>
                      <a:pt x="955" y="146"/>
                    </a:lnTo>
                    <a:lnTo>
                      <a:pt x="1300" y="0"/>
                    </a:lnTo>
                    <a:lnTo>
                      <a:pt x="20494" y="0"/>
                    </a:lnTo>
                    <a:lnTo>
                      <a:pt x="20839" y="146"/>
                    </a:lnTo>
                    <a:lnTo>
                      <a:pt x="21150" y="557"/>
                    </a:lnTo>
                    <a:lnTo>
                      <a:pt x="21413" y="1194"/>
                    </a:lnTo>
                    <a:lnTo>
                      <a:pt x="21600" y="1952"/>
                    </a:lnTo>
                    <a:lnTo>
                      <a:pt x="1300" y="1952"/>
                    </a:lnTo>
                    <a:lnTo>
                      <a:pt x="1037" y="2120"/>
                    </a:lnTo>
                    <a:lnTo>
                      <a:pt x="822" y="2575"/>
                    </a:lnTo>
                    <a:lnTo>
                      <a:pt x="677" y="3249"/>
                    </a:lnTo>
                    <a:lnTo>
                      <a:pt x="623" y="4071"/>
                    </a:lnTo>
                    <a:lnTo>
                      <a:pt x="623" y="17529"/>
                    </a:lnTo>
                    <a:lnTo>
                      <a:pt x="677" y="18351"/>
                    </a:lnTo>
                    <a:lnTo>
                      <a:pt x="822" y="19025"/>
                    </a:lnTo>
                    <a:lnTo>
                      <a:pt x="1037" y="19480"/>
                    </a:lnTo>
                    <a:lnTo>
                      <a:pt x="1300" y="19648"/>
                    </a:lnTo>
                    <a:lnTo>
                      <a:pt x="21600" y="19648"/>
                    </a:lnTo>
                    <a:lnTo>
                      <a:pt x="21413" y="20406"/>
                    </a:lnTo>
                    <a:lnTo>
                      <a:pt x="21150" y="21043"/>
                    </a:lnTo>
                    <a:lnTo>
                      <a:pt x="20839" y="21454"/>
                    </a:lnTo>
                    <a:lnTo>
                      <a:pt x="2049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58" name="Shape"/>
              <p:cNvSpPr/>
              <p:nvPr/>
            </p:nvSpPr>
            <p:spPr>
              <a:xfrm>
                <a:off x="2556017" y="77940"/>
                <a:ext cx="162119" cy="706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4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374" y="0"/>
                    </a:lnTo>
                    <a:lnTo>
                      <a:pt x="18645" y="81"/>
                    </a:lnTo>
                    <a:lnTo>
                      <a:pt x="20827" y="1267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0827" y="20333"/>
                    </a:lnTo>
                    <a:lnTo>
                      <a:pt x="18645" y="21519"/>
                    </a:lnTo>
                    <a:lnTo>
                      <a:pt x="1837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65" name="object 55"/>
          <p:cNvGrpSpPr/>
          <p:nvPr/>
        </p:nvGrpSpPr>
        <p:grpSpPr>
          <a:xfrm>
            <a:off x="4177991" y="7589308"/>
            <a:ext cx="2718137" cy="862318"/>
            <a:chOff x="0" y="0"/>
            <a:chExt cx="2718136" cy="862317"/>
          </a:xfrm>
        </p:grpSpPr>
        <p:sp>
          <p:nvSpPr>
            <p:cNvPr id="561" name="object 56"/>
            <p:cNvSpPr/>
            <p:nvPr/>
          </p:nvSpPr>
          <p:spPr>
            <a:xfrm>
              <a:off x="41356" y="41458"/>
              <a:ext cx="2633770" cy="77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3" y="21600"/>
                  </a:moveTo>
                  <a:lnTo>
                    <a:pt x="990" y="21600"/>
                  </a:lnTo>
                  <a:lnTo>
                    <a:pt x="607" y="21334"/>
                  </a:lnTo>
                  <a:lnTo>
                    <a:pt x="292" y="20612"/>
                  </a:lnTo>
                  <a:lnTo>
                    <a:pt x="78" y="19545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78" y="2055"/>
                  </a:lnTo>
                  <a:lnTo>
                    <a:pt x="292" y="988"/>
                  </a:lnTo>
                  <a:lnTo>
                    <a:pt x="607" y="266"/>
                  </a:lnTo>
                  <a:lnTo>
                    <a:pt x="990" y="0"/>
                  </a:lnTo>
                  <a:lnTo>
                    <a:pt x="20610" y="0"/>
                  </a:lnTo>
                  <a:lnTo>
                    <a:pt x="20993" y="266"/>
                  </a:lnTo>
                  <a:lnTo>
                    <a:pt x="21308" y="988"/>
                  </a:lnTo>
                  <a:lnTo>
                    <a:pt x="21522" y="2055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29" y="19525"/>
                  </a:lnTo>
                  <a:lnTo>
                    <a:pt x="21320" y="20606"/>
                  </a:lnTo>
                  <a:lnTo>
                    <a:pt x="21007" y="21334"/>
                  </a:lnTo>
                  <a:lnTo>
                    <a:pt x="20623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64" name="object 57"/>
            <p:cNvGrpSpPr/>
            <p:nvPr/>
          </p:nvGrpSpPr>
          <p:grpSpPr>
            <a:xfrm>
              <a:off x="0" y="0"/>
              <a:ext cx="2718137" cy="862318"/>
              <a:chOff x="0" y="0"/>
              <a:chExt cx="2718136" cy="862317"/>
            </a:xfrm>
          </p:grpSpPr>
          <p:sp>
            <p:nvSpPr>
              <p:cNvPr id="562" name="Shape"/>
              <p:cNvSpPr/>
              <p:nvPr/>
            </p:nvSpPr>
            <p:spPr>
              <a:xfrm>
                <a:off x="0" y="0"/>
                <a:ext cx="2693921" cy="862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4" y="21600"/>
                    </a:moveTo>
                    <a:lnTo>
                      <a:pt x="1300" y="21600"/>
                    </a:lnTo>
                    <a:lnTo>
                      <a:pt x="955" y="21454"/>
                    </a:lnTo>
                    <a:lnTo>
                      <a:pt x="645" y="21043"/>
                    </a:lnTo>
                    <a:lnTo>
                      <a:pt x="381" y="20406"/>
                    </a:lnTo>
                    <a:lnTo>
                      <a:pt x="178" y="19582"/>
                    </a:lnTo>
                    <a:lnTo>
                      <a:pt x="47" y="18610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47" y="2990"/>
                    </a:lnTo>
                    <a:lnTo>
                      <a:pt x="178" y="2018"/>
                    </a:lnTo>
                    <a:lnTo>
                      <a:pt x="381" y="1194"/>
                    </a:lnTo>
                    <a:lnTo>
                      <a:pt x="645" y="557"/>
                    </a:lnTo>
                    <a:lnTo>
                      <a:pt x="955" y="146"/>
                    </a:lnTo>
                    <a:lnTo>
                      <a:pt x="1300" y="0"/>
                    </a:lnTo>
                    <a:lnTo>
                      <a:pt x="20494" y="0"/>
                    </a:lnTo>
                    <a:lnTo>
                      <a:pt x="20839" y="146"/>
                    </a:lnTo>
                    <a:lnTo>
                      <a:pt x="21150" y="557"/>
                    </a:lnTo>
                    <a:lnTo>
                      <a:pt x="21413" y="1194"/>
                    </a:lnTo>
                    <a:lnTo>
                      <a:pt x="21600" y="1952"/>
                    </a:lnTo>
                    <a:lnTo>
                      <a:pt x="1300" y="1952"/>
                    </a:lnTo>
                    <a:lnTo>
                      <a:pt x="1037" y="2120"/>
                    </a:lnTo>
                    <a:lnTo>
                      <a:pt x="822" y="2575"/>
                    </a:lnTo>
                    <a:lnTo>
                      <a:pt x="677" y="3249"/>
                    </a:lnTo>
                    <a:lnTo>
                      <a:pt x="623" y="4071"/>
                    </a:lnTo>
                    <a:lnTo>
                      <a:pt x="623" y="17529"/>
                    </a:lnTo>
                    <a:lnTo>
                      <a:pt x="677" y="18351"/>
                    </a:lnTo>
                    <a:lnTo>
                      <a:pt x="822" y="19025"/>
                    </a:lnTo>
                    <a:lnTo>
                      <a:pt x="1037" y="19480"/>
                    </a:lnTo>
                    <a:lnTo>
                      <a:pt x="1300" y="19648"/>
                    </a:lnTo>
                    <a:lnTo>
                      <a:pt x="21600" y="19648"/>
                    </a:lnTo>
                    <a:lnTo>
                      <a:pt x="21413" y="20406"/>
                    </a:lnTo>
                    <a:lnTo>
                      <a:pt x="21150" y="21043"/>
                    </a:lnTo>
                    <a:lnTo>
                      <a:pt x="20839" y="21454"/>
                    </a:lnTo>
                    <a:lnTo>
                      <a:pt x="2049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3" name="Shape"/>
              <p:cNvSpPr/>
              <p:nvPr/>
            </p:nvSpPr>
            <p:spPr>
              <a:xfrm>
                <a:off x="2556018" y="77940"/>
                <a:ext cx="162119" cy="706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4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374" y="0"/>
                    </a:lnTo>
                    <a:lnTo>
                      <a:pt x="18645" y="81"/>
                    </a:lnTo>
                    <a:lnTo>
                      <a:pt x="20827" y="1267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0827" y="20333"/>
                    </a:lnTo>
                    <a:lnTo>
                      <a:pt x="18645" y="21519"/>
                    </a:lnTo>
                    <a:lnTo>
                      <a:pt x="1837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70" name="object 58"/>
          <p:cNvGrpSpPr/>
          <p:nvPr/>
        </p:nvGrpSpPr>
        <p:grpSpPr>
          <a:xfrm>
            <a:off x="592876" y="8500172"/>
            <a:ext cx="2718136" cy="862318"/>
            <a:chOff x="0" y="0"/>
            <a:chExt cx="2718135" cy="862317"/>
          </a:xfrm>
        </p:grpSpPr>
        <p:sp>
          <p:nvSpPr>
            <p:cNvPr id="566" name="object 59"/>
            <p:cNvSpPr/>
            <p:nvPr/>
          </p:nvSpPr>
          <p:spPr>
            <a:xfrm>
              <a:off x="41356" y="41457"/>
              <a:ext cx="2633770" cy="77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3" y="21600"/>
                  </a:moveTo>
                  <a:lnTo>
                    <a:pt x="990" y="21600"/>
                  </a:lnTo>
                  <a:lnTo>
                    <a:pt x="607" y="21334"/>
                  </a:lnTo>
                  <a:lnTo>
                    <a:pt x="292" y="20612"/>
                  </a:lnTo>
                  <a:lnTo>
                    <a:pt x="78" y="19545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78" y="2055"/>
                  </a:lnTo>
                  <a:lnTo>
                    <a:pt x="292" y="988"/>
                  </a:lnTo>
                  <a:lnTo>
                    <a:pt x="607" y="266"/>
                  </a:lnTo>
                  <a:lnTo>
                    <a:pt x="990" y="0"/>
                  </a:lnTo>
                  <a:lnTo>
                    <a:pt x="20610" y="0"/>
                  </a:lnTo>
                  <a:lnTo>
                    <a:pt x="20993" y="266"/>
                  </a:lnTo>
                  <a:lnTo>
                    <a:pt x="21308" y="988"/>
                  </a:lnTo>
                  <a:lnTo>
                    <a:pt x="21522" y="2055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29" y="19525"/>
                  </a:lnTo>
                  <a:lnTo>
                    <a:pt x="21320" y="20606"/>
                  </a:lnTo>
                  <a:lnTo>
                    <a:pt x="21007" y="21334"/>
                  </a:lnTo>
                  <a:lnTo>
                    <a:pt x="20623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69" name="object 60"/>
            <p:cNvGrpSpPr/>
            <p:nvPr/>
          </p:nvGrpSpPr>
          <p:grpSpPr>
            <a:xfrm>
              <a:off x="-1" y="0"/>
              <a:ext cx="2718137" cy="862318"/>
              <a:chOff x="0" y="0"/>
              <a:chExt cx="2718135" cy="862317"/>
            </a:xfrm>
          </p:grpSpPr>
          <p:sp>
            <p:nvSpPr>
              <p:cNvPr id="567" name="Shape"/>
              <p:cNvSpPr/>
              <p:nvPr/>
            </p:nvSpPr>
            <p:spPr>
              <a:xfrm>
                <a:off x="0" y="0"/>
                <a:ext cx="2693920" cy="862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4" y="21600"/>
                    </a:moveTo>
                    <a:lnTo>
                      <a:pt x="1300" y="21600"/>
                    </a:lnTo>
                    <a:lnTo>
                      <a:pt x="955" y="21454"/>
                    </a:lnTo>
                    <a:lnTo>
                      <a:pt x="645" y="21043"/>
                    </a:lnTo>
                    <a:lnTo>
                      <a:pt x="381" y="20406"/>
                    </a:lnTo>
                    <a:lnTo>
                      <a:pt x="178" y="19582"/>
                    </a:lnTo>
                    <a:lnTo>
                      <a:pt x="47" y="18610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47" y="2990"/>
                    </a:lnTo>
                    <a:lnTo>
                      <a:pt x="178" y="2018"/>
                    </a:lnTo>
                    <a:lnTo>
                      <a:pt x="381" y="1194"/>
                    </a:lnTo>
                    <a:lnTo>
                      <a:pt x="645" y="557"/>
                    </a:lnTo>
                    <a:lnTo>
                      <a:pt x="955" y="146"/>
                    </a:lnTo>
                    <a:lnTo>
                      <a:pt x="1300" y="0"/>
                    </a:lnTo>
                    <a:lnTo>
                      <a:pt x="20494" y="0"/>
                    </a:lnTo>
                    <a:lnTo>
                      <a:pt x="20839" y="146"/>
                    </a:lnTo>
                    <a:lnTo>
                      <a:pt x="21150" y="557"/>
                    </a:lnTo>
                    <a:lnTo>
                      <a:pt x="21413" y="1194"/>
                    </a:lnTo>
                    <a:lnTo>
                      <a:pt x="21600" y="1952"/>
                    </a:lnTo>
                    <a:lnTo>
                      <a:pt x="1300" y="1952"/>
                    </a:lnTo>
                    <a:lnTo>
                      <a:pt x="1037" y="2120"/>
                    </a:lnTo>
                    <a:lnTo>
                      <a:pt x="822" y="2575"/>
                    </a:lnTo>
                    <a:lnTo>
                      <a:pt x="677" y="3249"/>
                    </a:lnTo>
                    <a:lnTo>
                      <a:pt x="623" y="4071"/>
                    </a:lnTo>
                    <a:lnTo>
                      <a:pt x="623" y="17529"/>
                    </a:lnTo>
                    <a:lnTo>
                      <a:pt x="677" y="18351"/>
                    </a:lnTo>
                    <a:lnTo>
                      <a:pt x="822" y="19025"/>
                    </a:lnTo>
                    <a:lnTo>
                      <a:pt x="1037" y="19480"/>
                    </a:lnTo>
                    <a:lnTo>
                      <a:pt x="1300" y="19648"/>
                    </a:lnTo>
                    <a:lnTo>
                      <a:pt x="21600" y="19648"/>
                    </a:lnTo>
                    <a:lnTo>
                      <a:pt x="21413" y="20406"/>
                    </a:lnTo>
                    <a:lnTo>
                      <a:pt x="21150" y="21043"/>
                    </a:lnTo>
                    <a:lnTo>
                      <a:pt x="20839" y="21454"/>
                    </a:lnTo>
                    <a:lnTo>
                      <a:pt x="2049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2556017" y="77940"/>
                <a:ext cx="162119" cy="706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4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374" y="0"/>
                    </a:lnTo>
                    <a:lnTo>
                      <a:pt x="18645" y="81"/>
                    </a:lnTo>
                    <a:lnTo>
                      <a:pt x="20827" y="1267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0827" y="20333"/>
                    </a:lnTo>
                    <a:lnTo>
                      <a:pt x="18645" y="21519"/>
                    </a:lnTo>
                    <a:lnTo>
                      <a:pt x="1837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75" name="object 61"/>
          <p:cNvGrpSpPr/>
          <p:nvPr/>
        </p:nvGrpSpPr>
        <p:grpSpPr>
          <a:xfrm>
            <a:off x="4177991" y="8490220"/>
            <a:ext cx="2718137" cy="862318"/>
            <a:chOff x="0" y="0"/>
            <a:chExt cx="2718136" cy="862317"/>
          </a:xfrm>
        </p:grpSpPr>
        <p:sp>
          <p:nvSpPr>
            <p:cNvPr id="571" name="object 62"/>
            <p:cNvSpPr/>
            <p:nvPr/>
          </p:nvSpPr>
          <p:spPr>
            <a:xfrm>
              <a:off x="41356" y="41457"/>
              <a:ext cx="2633770" cy="77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3" y="21600"/>
                  </a:moveTo>
                  <a:lnTo>
                    <a:pt x="990" y="21600"/>
                  </a:lnTo>
                  <a:lnTo>
                    <a:pt x="607" y="21334"/>
                  </a:lnTo>
                  <a:lnTo>
                    <a:pt x="292" y="20612"/>
                  </a:lnTo>
                  <a:lnTo>
                    <a:pt x="78" y="19545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78" y="2055"/>
                  </a:lnTo>
                  <a:lnTo>
                    <a:pt x="292" y="988"/>
                  </a:lnTo>
                  <a:lnTo>
                    <a:pt x="607" y="266"/>
                  </a:lnTo>
                  <a:lnTo>
                    <a:pt x="990" y="0"/>
                  </a:lnTo>
                  <a:lnTo>
                    <a:pt x="20610" y="0"/>
                  </a:lnTo>
                  <a:lnTo>
                    <a:pt x="20993" y="266"/>
                  </a:lnTo>
                  <a:lnTo>
                    <a:pt x="21308" y="988"/>
                  </a:lnTo>
                  <a:lnTo>
                    <a:pt x="21522" y="2055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29" y="19525"/>
                  </a:lnTo>
                  <a:lnTo>
                    <a:pt x="21320" y="20606"/>
                  </a:lnTo>
                  <a:lnTo>
                    <a:pt x="21007" y="21334"/>
                  </a:lnTo>
                  <a:lnTo>
                    <a:pt x="20623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4" name="object 63"/>
            <p:cNvGrpSpPr/>
            <p:nvPr/>
          </p:nvGrpSpPr>
          <p:grpSpPr>
            <a:xfrm>
              <a:off x="0" y="0"/>
              <a:ext cx="2718137" cy="862318"/>
              <a:chOff x="0" y="0"/>
              <a:chExt cx="2718136" cy="862317"/>
            </a:xfrm>
          </p:grpSpPr>
          <p:sp>
            <p:nvSpPr>
              <p:cNvPr id="572" name="Shape"/>
              <p:cNvSpPr/>
              <p:nvPr/>
            </p:nvSpPr>
            <p:spPr>
              <a:xfrm>
                <a:off x="0" y="0"/>
                <a:ext cx="2693921" cy="862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4" y="21600"/>
                    </a:moveTo>
                    <a:lnTo>
                      <a:pt x="1300" y="21600"/>
                    </a:lnTo>
                    <a:lnTo>
                      <a:pt x="955" y="21454"/>
                    </a:lnTo>
                    <a:lnTo>
                      <a:pt x="645" y="21043"/>
                    </a:lnTo>
                    <a:lnTo>
                      <a:pt x="381" y="20406"/>
                    </a:lnTo>
                    <a:lnTo>
                      <a:pt x="178" y="19582"/>
                    </a:lnTo>
                    <a:lnTo>
                      <a:pt x="47" y="18610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47" y="2990"/>
                    </a:lnTo>
                    <a:lnTo>
                      <a:pt x="178" y="2018"/>
                    </a:lnTo>
                    <a:lnTo>
                      <a:pt x="381" y="1194"/>
                    </a:lnTo>
                    <a:lnTo>
                      <a:pt x="645" y="557"/>
                    </a:lnTo>
                    <a:lnTo>
                      <a:pt x="955" y="146"/>
                    </a:lnTo>
                    <a:lnTo>
                      <a:pt x="1300" y="0"/>
                    </a:lnTo>
                    <a:lnTo>
                      <a:pt x="20494" y="0"/>
                    </a:lnTo>
                    <a:lnTo>
                      <a:pt x="20839" y="146"/>
                    </a:lnTo>
                    <a:lnTo>
                      <a:pt x="21150" y="557"/>
                    </a:lnTo>
                    <a:lnTo>
                      <a:pt x="21413" y="1194"/>
                    </a:lnTo>
                    <a:lnTo>
                      <a:pt x="21600" y="1952"/>
                    </a:lnTo>
                    <a:lnTo>
                      <a:pt x="1300" y="1952"/>
                    </a:lnTo>
                    <a:lnTo>
                      <a:pt x="1037" y="2120"/>
                    </a:lnTo>
                    <a:lnTo>
                      <a:pt x="822" y="2575"/>
                    </a:lnTo>
                    <a:lnTo>
                      <a:pt x="677" y="3249"/>
                    </a:lnTo>
                    <a:lnTo>
                      <a:pt x="623" y="4071"/>
                    </a:lnTo>
                    <a:lnTo>
                      <a:pt x="623" y="17529"/>
                    </a:lnTo>
                    <a:lnTo>
                      <a:pt x="677" y="18351"/>
                    </a:lnTo>
                    <a:lnTo>
                      <a:pt x="822" y="19025"/>
                    </a:lnTo>
                    <a:lnTo>
                      <a:pt x="1037" y="19480"/>
                    </a:lnTo>
                    <a:lnTo>
                      <a:pt x="1300" y="19648"/>
                    </a:lnTo>
                    <a:lnTo>
                      <a:pt x="21600" y="19648"/>
                    </a:lnTo>
                    <a:lnTo>
                      <a:pt x="21413" y="20406"/>
                    </a:lnTo>
                    <a:lnTo>
                      <a:pt x="21150" y="21043"/>
                    </a:lnTo>
                    <a:lnTo>
                      <a:pt x="20839" y="21454"/>
                    </a:lnTo>
                    <a:lnTo>
                      <a:pt x="2049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Shape"/>
              <p:cNvSpPr/>
              <p:nvPr/>
            </p:nvSpPr>
            <p:spPr>
              <a:xfrm>
                <a:off x="2556018" y="77940"/>
                <a:ext cx="162119" cy="706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4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374" y="0"/>
                    </a:lnTo>
                    <a:lnTo>
                      <a:pt x="18645" y="81"/>
                    </a:lnTo>
                    <a:lnTo>
                      <a:pt x="20827" y="1267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0827" y="20333"/>
                    </a:lnTo>
                    <a:lnTo>
                      <a:pt x="18645" y="21519"/>
                    </a:lnTo>
                    <a:lnTo>
                      <a:pt x="18374" y="21600"/>
                    </a:lnTo>
                    <a:close/>
                  </a:path>
                </a:pathLst>
              </a:custGeom>
              <a:solidFill>
                <a:srgbClr val="0040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80" name="object 64"/>
          <p:cNvGrpSpPr/>
          <p:nvPr/>
        </p:nvGrpSpPr>
        <p:grpSpPr>
          <a:xfrm>
            <a:off x="2185512" y="9408007"/>
            <a:ext cx="3197775" cy="862318"/>
            <a:chOff x="0" y="0"/>
            <a:chExt cx="3197773" cy="862317"/>
          </a:xfrm>
        </p:grpSpPr>
        <p:sp>
          <p:nvSpPr>
            <p:cNvPr id="576" name="object 65"/>
            <p:cNvSpPr/>
            <p:nvPr/>
          </p:nvSpPr>
          <p:spPr>
            <a:xfrm>
              <a:off x="41403" y="41458"/>
              <a:ext cx="3113313" cy="77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3" y="21600"/>
                  </a:moveTo>
                  <a:lnTo>
                    <a:pt x="839" y="21600"/>
                  </a:lnTo>
                  <a:lnTo>
                    <a:pt x="514" y="21334"/>
                  </a:lnTo>
                  <a:lnTo>
                    <a:pt x="247" y="20612"/>
                  </a:lnTo>
                  <a:lnTo>
                    <a:pt x="66" y="19545"/>
                  </a:lnTo>
                  <a:lnTo>
                    <a:pt x="0" y="18245"/>
                  </a:lnTo>
                  <a:lnTo>
                    <a:pt x="0" y="3355"/>
                  </a:lnTo>
                  <a:lnTo>
                    <a:pt x="66" y="2055"/>
                  </a:lnTo>
                  <a:lnTo>
                    <a:pt x="247" y="988"/>
                  </a:lnTo>
                  <a:lnTo>
                    <a:pt x="514" y="266"/>
                  </a:lnTo>
                  <a:lnTo>
                    <a:pt x="839" y="0"/>
                  </a:lnTo>
                  <a:lnTo>
                    <a:pt x="20761" y="0"/>
                  </a:lnTo>
                  <a:lnTo>
                    <a:pt x="21086" y="266"/>
                  </a:lnTo>
                  <a:lnTo>
                    <a:pt x="21353" y="988"/>
                  </a:lnTo>
                  <a:lnTo>
                    <a:pt x="21534" y="2055"/>
                  </a:lnTo>
                  <a:lnTo>
                    <a:pt x="21600" y="3355"/>
                  </a:lnTo>
                  <a:lnTo>
                    <a:pt x="21600" y="18199"/>
                  </a:lnTo>
                  <a:lnTo>
                    <a:pt x="21540" y="19525"/>
                  </a:lnTo>
                  <a:lnTo>
                    <a:pt x="21363" y="20606"/>
                  </a:lnTo>
                  <a:lnTo>
                    <a:pt x="21097" y="21334"/>
                  </a:lnTo>
                  <a:lnTo>
                    <a:pt x="20773" y="216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9" name="object 66"/>
            <p:cNvGrpSpPr/>
            <p:nvPr/>
          </p:nvGrpSpPr>
          <p:grpSpPr>
            <a:xfrm>
              <a:off x="-1" y="-1"/>
              <a:ext cx="3197775" cy="862319"/>
              <a:chOff x="0" y="0"/>
              <a:chExt cx="3197774" cy="862317"/>
            </a:xfrm>
          </p:grpSpPr>
          <p:sp>
            <p:nvSpPr>
              <p:cNvPr id="577" name="Shape"/>
              <p:cNvSpPr/>
              <p:nvPr/>
            </p:nvSpPr>
            <p:spPr>
              <a:xfrm>
                <a:off x="-1" y="-1"/>
                <a:ext cx="3173532" cy="862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0" y="21600"/>
                    </a:moveTo>
                    <a:lnTo>
                      <a:pt x="1105" y="21600"/>
                    </a:lnTo>
                    <a:lnTo>
                      <a:pt x="812" y="21454"/>
                    </a:lnTo>
                    <a:lnTo>
                      <a:pt x="548" y="21043"/>
                    </a:lnTo>
                    <a:lnTo>
                      <a:pt x="324" y="20406"/>
                    </a:lnTo>
                    <a:lnTo>
                      <a:pt x="151" y="19582"/>
                    </a:lnTo>
                    <a:lnTo>
                      <a:pt x="40" y="18610"/>
                    </a:lnTo>
                    <a:lnTo>
                      <a:pt x="0" y="17529"/>
                    </a:lnTo>
                    <a:lnTo>
                      <a:pt x="0" y="4071"/>
                    </a:lnTo>
                    <a:lnTo>
                      <a:pt x="40" y="2990"/>
                    </a:lnTo>
                    <a:lnTo>
                      <a:pt x="151" y="2018"/>
                    </a:lnTo>
                    <a:lnTo>
                      <a:pt x="324" y="1194"/>
                    </a:lnTo>
                    <a:lnTo>
                      <a:pt x="548" y="557"/>
                    </a:lnTo>
                    <a:lnTo>
                      <a:pt x="812" y="146"/>
                    </a:lnTo>
                    <a:lnTo>
                      <a:pt x="1105" y="0"/>
                    </a:lnTo>
                    <a:lnTo>
                      <a:pt x="20660" y="0"/>
                    </a:lnTo>
                    <a:lnTo>
                      <a:pt x="20954" y="146"/>
                    </a:lnTo>
                    <a:lnTo>
                      <a:pt x="21217" y="557"/>
                    </a:lnTo>
                    <a:lnTo>
                      <a:pt x="21441" y="1194"/>
                    </a:lnTo>
                    <a:lnTo>
                      <a:pt x="21600" y="1952"/>
                    </a:lnTo>
                    <a:lnTo>
                      <a:pt x="1105" y="1952"/>
                    </a:lnTo>
                    <a:lnTo>
                      <a:pt x="882" y="2120"/>
                    </a:lnTo>
                    <a:lnTo>
                      <a:pt x="699" y="2575"/>
                    </a:lnTo>
                    <a:lnTo>
                      <a:pt x="575" y="3249"/>
                    </a:lnTo>
                    <a:lnTo>
                      <a:pt x="530" y="4071"/>
                    </a:lnTo>
                    <a:lnTo>
                      <a:pt x="530" y="17529"/>
                    </a:lnTo>
                    <a:lnTo>
                      <a:pt x="575" y="18351"/>
                    </a:lnTo>
                    <a:lnTo>
                      <a:pt x="699" y="19025"/>
                    </a:lnTo>
                    <a:lnTo>
                      <a:pt x="882" y="19480"/>
                    </a:lnTo>
                    <a:lnTo>
                      <a:pt x="1105" y="19648"/>
                    </a:lnTo>
                    <a:lnTo>
                      <a:pt x="21600" y="19648"/>
                    </a:lnTo>
                    <a:lnTo>
                      <a:pt x="21441" y="20406"/>
                    </a:lnTo>
                    <a:lnTo>
                      <a:pt x="21217" y="21043"/>
                    </a:lnTo>
                    <a:lnTo>
                      <a:pt x="20954" y="21454"/>
                    </a:lnTo>
                    <a:lnTo>
                      <a:pt x="20660" y="21600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8" name="Shape"/>
              <p:cNvSpPr/>
              <p:nvPr/>
            </p:nvSpPr>
            <p:spPr>
              <a:xfrm>
                <a:off x="3035469" y="77940"/>
                <a:ext cx="162305" cy="706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4" y="21600"/>
                    </a:moveTo>
                    <a:lnTo>
                      <a:pt x="0" y="21600"/>
                    </a:lnTo>
                    <a:lnTo>
                      <a:pt x="4360" y="21396"/>
                    </a:lnTo>
                    <a:lnTo>
                      <a:pt x="7935" y="20839"/>
                    </a:lnTo>
                    <a:lnTo>
                      <a:pt x="10352" y="20017"/>
                    </a:lnTo>
                    <a:lnTo>
                      <a:pt x="11241" y="19014"/>
                    </a:lnTo>
                    <a:lnTo>
                      <a:pt x="11241" y="2586"/>
                    </a:lnTo>
                    <a:lnTo>
                      <a:pt x="10352" y="1583"/>
                    </a:lnTo>
                    <a:lnTo>
                      <a:pt x="7935" y="761"/>
                    </a:lnTo>
                    <a:lnTo>
                      <a:pt x="4360" y="204"/>
                    </a:lnTo>
                    <a:lnTo>
                      <a:pt x="0" y="0"/>
                    </a:lnTo>
                    <a:lnTo>
                      <a:pt x="18374" y="0"/>
                    </a:lnTo>
                    <a:lnTo>
                      <a:pt x="18645" y="81"/>
                    </a:lnTo>
                    <a:lnTo>
                      <a:pt x="20827" y="1267"/>
                    </a:lnTo>
                    <a:lnTo>
                      <a:pt x="21600" y="2586"/>
                    </a:lnTo>
                    <a:lnTo>
                      <a:pt x="21600" y="19014"/>
                    </a:lnTo>
                    <a:lnTo>
                      <a:pt x="20827" y="20333"/>
                    </a:lnTo>
                    <a:lnTo>
                      <a:pt x="18645" y="21519"/>
                    </a:lnTo>
                    <a:lnTo>
                      <a:pt x="18374" y="21600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81" name="object 67"/>
          <p:cNvSpPr txBox="1"/>
          <p:nvPr/>
        </p:nvSpPr>
        <p:spPr>
          <a:xfrm>
            <a:off x="839251" y="7755480"/>
            <a:ext cx="2199005" cy="54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85189" marR="5080" indent="-873124">
              <a:lnSpc>
                <a:spcPct val="114100"/>
              </a:lnSpc>
              <a:spcBef>
                <a:spcPts val="100"/>
              </a:spcBef>
              <a:defRPr sz="1700" spc="-3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-20"/>
              <a:t>A</a:t>
            </a:r>
            <a:r>
              <a:rPr spc="20"/>
              <a:t>Q</a:t>
            </a:r>
            <a:r>
              <a:rPr spc="-65"/>
              <a:t>F</a:t>
            </a:r>
            <a:r>
              <a:rPr spc="-90"/>
              <a:t> </a:t>
            </a:r>
            <a:r>
              <a:rPr spc="40"/>
              <a:t>R</a:t>
            </a:r>
            <a:r>
              <a:rPr spc="-15"/>
              <a:t>E</a:t>
            </a:r>
            <a:r>
              <a:rPr spc="125"/>
              <a:t>S</a:t>
            </a:r>
            <a:r>
              <a:rPr spc="-15"/>
              <a:t>E</a:t>
            </a:r>
            <a:r>
              <a:rPr spc="40"/>
              <a:t>R</a:t>
            </a:r>
            <a:r>
              <a:rPr spc="-45"/>
              <a:t>V</a:t>
            </a:r>
            <a:r>
              <a:rPr spc="-10"/>
              <a:t>E</a:t>
            </a:r>
            <a:r>
              <a:rPr spc="-90"/>
              <a:t> </a:t>
            </a:r>
            <a:r>
              <a:rPr spc="-69"/>
              <a:t>F</a:t>
            </a:r>
            <a:r>
              <a:rPr spc="5"/>
              <a:t>U</a:t>
            </a:r>
            <a:r>
              <a:rPr spc="50"/>
              <a:t>ND</a:t>
            </a:r>
            <a:r>
              <a:rPr spc="100"/>
              <a:t>S  </a:t>
            </a:r>
            <a:r>
              <a:rPr spc="120"/>
              <a:t>10%</a:t>
            </a:r>
          </a:p>
        </p:txBody>
      </p:sp>
      <p:sp>
        <p:nvSpPr>
          <p:cNvPr id="582" name="object 68"/>
          <p:cNvSpPr txBox="1"/>
          <p:nvPr/>
        </p:nvSpPr>
        <p:spPr>
          <a:xfrm>
            <a:off x="4555406" y="7789447"/>
            <a:ext cx="1964690" cy="54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768350" marR="5080" indent="-756284">
              <a:lnSpc>
                <a:spcPct val="114100"/>
              </a:lnSpc>
              <a:spcBef>
                <a:spcPts val="100"/>
              </a:spcBef>
              <a:defRPr sz="1700" spc="-3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-20"/>
              <a:t>A</a:t>
            </a:r>
            <a:r>
              <a:rPr spc="20"/>
              <a:t>Q</a:t>
            </a:r>
            <a:r>
              <a:rPr spc="-65"/>
              <a:t>F</a:t>
            </a:r>
            <a:r>
              <a:rPr spc="-90"/>
              <a:t> </a:t>
            </a:r>
            <a:r>
              <a:rPr spc="114"/>
              <a:t>M</a:t>
            </a:r>
            <a:r>
              <a:rPr spc="20"/>
              <a:t>I</a:t>
            </a:r>
            <a:r>
              <a:rPr spc="-60"/>
              <a:t>C</a:t>
            </a:r>
            <a:r>
              <a:rPr spc="40"/>
              <a:t>R</a:t>
            </a:r>
            <a:r>
              <a:rPr spc="20"/>
              <a:t>O</a:t>
            </a:r>
            <a:r>
              <a:rPr spc="-60"/>
              <a:t>C</a:t>
            </a:r>
            <a:r>
              <a:rPr spc="40"/>
              <a:t>R</a:t>
            </a:r>
            <a:r>
              <a:rPr spc="-15"/>
              <a:t>E</a:t>
            </a:r>
            <a:r>
              <a:rPr spc="50"/>
              <a:t>D</a:t>
            </a:r>
            <a:r>
              <a:rPr spc="20"/>
              <a:t>I</a:t>
            </a:r>
            <a:r>
              <a:rPr spc="-60"/>
              <a:t>T  </a:t>
            </a:r>
            <a:r>
              <a:rPr spc="120"/>
              <a:t>10%</a:t>
            </a:r>
          </a:p>
        </p:txBody>
      </p:sp>
      <p:sp>
        <p:nvSpPr>
          <p:cNvPr id="583" name="object 69"/>
          <p:cNvSpPr txBox="1"/>
          <p:nvPr/>
        </p:nvSpPr>
        <p:spPr>
          <a:xfrm>
            <a:off x="792332" y="8662212"/>
            <a:ext cx="2358928" cy="61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45465" marR="5080" indent="-533400" algn="ctr">
              <a:lnSpc>
                <a:spcPct val="114100"/>
              </a:lnSpc>
              <a:spcBef>
                <a:spcPts val="100"/>
              </a:spcBef>
              <a:defRPr sz="1700" spc="11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</a:t>
            </a:r>
            <a:r>
              <a:rPr spc="-20"/>
              <a:t>A</a:t>
            </a:r>
            <a:r>
              <a:rPr spc="5"/>
              <a:t>U</a:t>
            </a:r>
            <a:r>
              <a:rPr spc="20"/>
              <a:t>Q</a:t>
            </a:r>
            <a:r>
              <a:rPr spc="5"/>
              <a:t>U</a:t>
            </a:r>
            <a:r>
              <a:rPr spc="-65"/>
              <a:t>F</a:t>
            </a:r>
            <a:r>
              <a:rPr spc="-90"/>
              <a:t> </a:t>
            </a:r>
            <a:r>
              <a:rPr spc="110"/>
              <a:t>'</a:t>
            </a:r>
            <a:r>
              <a:rPr spc="-20"/>
              <a:t>A</a:t>
            </a:r>
            <a:r>
              <a:rPr spc="-10"/>
              <a:t>L</a:t>
            </a:r>
            <a:r>
              <a:rPr spc="-20"/>
              <a:t>A</a:t>
            </a:r>
            <a:r>
              <a:rPr spc="20"/>
              <a:t>I</a:t>
            </a:r>
            <a:r>
              <a:rPr spc="15"/>
              <a:t>H  </a:t>
            </a:r>
          </a:p>
          <a:p>
            <a:pPr marL="545465" marR="5080" indent="-533400" algn="ctr">
              <a:lnSpc>
                <a:spcPct val="114100"/>
              </a:lnSpc>
              <a:spcBef>
                <a:spcPts val="100"/>
              </a:spcBef>
              <a:defRPr sz="1700" spc="11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000" spc="8"/>
              <a:t>PEOPLES ECONOMIC EMPOWERMENTS</a:t>
            </a:r>
          </a:p>
          <a:p>
            <a:pPr marL="545465" marR="5080" indent="-533400" algn="ctr">
              <a:lnSpc>
                <a:spcPct val="114100"/>
              </a:lnSpc>
              <a:spcBef>
                <a:spcPts val="100"/>
              </a:spcBef>
              <a:defRPr sz="1700" spc="11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1000" spc="88"/>
              <a:t>30%</a:t>
            </a:r>
          </a:p>
        </p:txBody>
      </p:sp>
      <p:sp>
        <p:nvSpPr>
          <p:cNvPr id="584" name="object 70"/>
          <p:cNvSpPr txBox="1"/>
          <p:nvPr/>
        </p:nvSpPr>
        <p:spPr>
          <a:xfrm>
            <a:off x="2354228" y="9646260"/>
            <a:ext cx="2818132" cy="54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184275" marR="5080" indent="-1172210">
              <a:lnSpc>
                <a:spcPct val="114100"/>
              </a:lnSpc>
              <a:spcBef>
                <a:spcPts val="100"/>
              </a:spcBef>
              <a:defRPr sz="1700" spc="-3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-20"/>
              <a:t>A</a:t>
            </a:r>
            <a:r>
              <a:rPr spc="20"/>
              <a:t>Q</a:t>
            </a:r>
            <a:r>
              <a:rPr spc="-65"/>
              <a:t>F</a:t>
            </a:r>
            <a:r>
              <a:rPr spc="-90"/>
              <a:t> </a:t>
            </a:r>
            <a:r>
              <a:rPr spc="40"/>
              <a:t>R</a:t>
            </a:r>
            <a:r>
              <a:rPr spc="-15"/>
              <a:t>E</a:t>
            </a:r>
            <a:r>
              <a:rPr spc="20"/>
              <a:t>I</a:t>
            </a:r>
            <a:r>
              <a:rPr spc="50"/>
              <a:t>N</a:t>
            </a:r>
            <a:r>
              <a:rPr spc="-45"/>
              <a:t>V</a:t>
            </a:r>
            <a:r>
              <a:rPr spc="-15"/>
              <a:t>E</a:t>
            </a:r>
            <a:r>
              <a:rPr spc="125"/>
              <a:t>S</a:t>
            </a:r>
            <a:r>
              <a:rPr spc="-95"/>
              <a:t>T</a:t>
            </a:r>
            <a:r>
              <a:rPr spc="114"/>
              <a:t>M</a:t>
            </a:r>
            <a:r>
              <a:rPr spc="-15"/>
              <a:t>E</a:t>
            </a:r>
            <a:r>
              <a:rPr spc="50"/>
              <a:t>N</a:t>
            </a:r>
            <a:r>
              <a:rPr spc="-90"/>
              <a:t>T </a:t>
            </a:r>
            <a:r>
              <a:rPr spc="-69"/>
              <a:t>F</a:t>
            </a:r>
            <a:r>
              <a:rPr spc="5"/>
              <a:t>U</a:t>
            </a:r>
            <a:r>
              <a:rPr spc="50"/>
              <a:t>ND</a:t>
            </a:r>
            <a:r>
              <a:rPr spc="100"/>
              <a:t>S  </a:t>
            </a:r>
            <a:r>
              <a:rPr spc="175"/>
              <a:t>40%</a:t>
            </a:r>
          </a:p>
        </p:txBody>
      </p:sp>
      <p:sp>
        <p:nvSpPr>
          <p:cNvPr id="585" name="object 71"/>
          <p:cNvSpPr txBox="1"/>
          <p:nvPr/>
        </p:nvSpPr>
        <p:spPr>
          <a:xfrm>
            <a:off x="4903658" y="8645642"/>
            <a:ext cx="126809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 spc="2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OPERATIONS</a:t>
            </a:r>
          </a:p>
        </p:txBody>
      </p:sp>
      <p:sp>
        <p:nvSpPr>
          <p:cNvPr id="586" name="object 72"/>
          <p:cNvSpPr txBox="1"/>
          <p:nvPr/>
        </p:nvSpPr>
        <p:spPr>
          <a:xfrm>
            <a:off x="5323259" y="8941165"/>
            <a:ext cx="42926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700" spc="-13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</a:t>
            </a:r>
            <a:r>
              <a:rPr spc="75"/>
              <a:t>0</a:t>
            </a:r>
            <a:r>
              <a:rPr spc="409"/>
              <a:t>%</a:t>
            </a:r>
          </a:p>
        </p:txBody>
      </p:sp>
      <p:sp>
        <p:nvSpPr>
          <p:cNvPr id="587" name="object 73"/>
          <p:cNvSpPr/>
          <p:nvPr/>
        </p:nvSpPr>
        <p:spPr>
          <a:xfrm>
            <a:off x="1424177" y="4542733"/>
            <a:ext cx="4820725" cy="1"/>
          </a:xfrm>
          <a:prstGeom prst="line">
            <a:avLst/>
          </a:prstGeom>
          <a:ln w="477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8" name="object 14"/>
          <p:cNvSpPr/>
          <p:nvPr/>
        </p:nvSpPr>
        <p:spPr>
          <a:xfrm flipV="1">
            <a:off x="5052700" y="5441232"/>
            <a:ext cx="1" cy="264082"/>
          </a:xfrm>
          <a:prstGeom prst="line">
            <a:avLst/>
          </a:prstGeom>
          <a:ln w="477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9" name="object 17"/>
          <p:cNvSpPr/>
          <p:nvPr/>
        </p:nvSpPr>
        <p:spPr>
          <a:xfrm>
            <a:off x="4919205" y="5578852"/>
            <a:ext cx="267910" cy="1"/>
          </a:xfrm>
          <a:prstGeom prst="line">
            <a:avLst/>
          </a:prstGeom>
          <a:ln w="477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2"/>
          <p:cNvSpPr txBox="1"/>
          <p:nvPr/>
        </p:nvSpPr>
        <p:spPr>
          <a:xfrm>
            <a:off x="440111" y="2095879"/>
            <a:ext cx="5617212" cy="388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4" algn="ctr">
              <a:lnSpc>
                <a:spcPct val="131200"/>
              </a:lnSpc>
              <a:defRPr sz="2600" spc="4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"WAQF </a:t>
            </a:r>
            <a:r>
              <a:rPr spc="50"/>
              <a:t>in economic </a:t>
            </a:r>
            <a:r>
              <a:rPr spc="65"/>
              <a:t>could be </a:t>
            </a:r>
            <a:r>
              <a:rPr spc="70"/>
              <a:t> </a:t>
            </a:r>
            <a:r>
              <a:rPr spc="50"/>
              <a:t>defined </a:t>
            </a:r>
            <a:r>
              <a:rPr spc="130"/>
              <a:t>as </a:t>
            </a:r>
            <a:r>
              <a:t>diverting </a:t>
            </a:r>
            <a:r>
              <a:rPr spc="94"/>
              <a:t>funds and </a:t>
            </a:r>
            <a:r>
              <a:rPr spc="100"/>
              <a:t> </a:t>
            </a:r>
            <a:r>
              <a:rPr spc="45"/>
              <a:t>other </a:t>
            </a:r>
            <a:r>
              <a:rPr spc="75"/>
              <a:t>resources </a:t>
            </a:r>
            <a:r>
              <a:rPr spc="45"/>
              <a:t>from </a:t>
            </a:r>
            <a:r>
              <a:rPr spc="25"/>
              <a:t>current </a:t>
            </a:r>
            <a:r>
              <a:rPr spc="30"/>
              <a:t> </a:t>
            </a:r>
            <a:r>
              <a:rPr spc="80"/>
              <a:t>consumption </a:t>
            </a:r>
            <a:r>
              <a:rPr spc="94"/>
              <a:t>and </a:t>
            </a:r>
            <a:r>
              <a:rPr spc="60"/>
              <a:t>investing </a:t>
            </a:r>
            <a:r>
              <a:rPr spc="35"/>
              <a:t>them </a:t>
            </a:r>
            <a:r>
              <a:t> </a:t>
            </a:r>
            <a:r>
              <a:rPr spc="50"/>
              <a:t>into productive </a:t>
            </a:r>
            <a:r>
              <a:rPr spc="94"/>
              <a:t>and </a:t>
            </a:r>
            <a:r>
              <a:rPr spc="55"/>
              <a:t>prospective </a:t>
            </a:r>
            <a:r>
              <a:rPr spc="60"/>
              <a:t> </a:t>
            </a:r>
            <a:r>
              <a:rPr spc="104"/>
              <a:t>assets </a:t>
            </a:r>
            <a:r>
              <a:rPr spc="75"/>
              <a:t>or </a:t>
            </a:r>
            <a:r>
              <a:rPr spc="114"/>
              <a:t>business </a:t>
            </a:r>
            <a:r>
              <a:rPr spc="30"/>
              <a:t>which </a:t>
            </a:r>
            <a:r>
              <a:t>generate </a:t>
            </a:r>
            <a:r>
              <a:rPr spc="45"/>
              <a:t> </a:t>
            </a:r>
            <a:r>
              <a:rPr spc="65"/>
              <a:t>revenues</a:t>
            </a:r>
            <a:r>
              <a:rPr spc="-110"/>
              <a:t> </a:t>
            </a:r>
            <a:r>
              <a:rPr spc="35"/>
              <a:t>for</a:t>
            </a:r>
            <a:r>
              <a:rPr spc="-110"/>
              <a:t> </a:t>
            </a:r>
            <a:r>
              <a:rPr spc="20"/>
              <a:t>future</a:t>
            </a:r>
            <a:r>
              <a:rPr spc="-110"/>
              <a:t> </a:t>
            </a:r>
            <a:r>
              <a:rPr spc="80"/>
              <a:t>consumption</a:t>
            </a:r>
            <a:r>
              <a:rPr spc="-110"/>
              <a:t> </a:t>
            </a:r>
            <a:r>
              <a:rPr spc="75"/>
              <a:t>by </a:t>
            </a:r>
            <a:r>
              <a:rPr spc="-780"/>
              <a:t> </a:t>
            </a:r>
            <a:r>
              <a:rPr spc="70"/>
              <a:t>individuals</a:t>
            </a:r>
            <a:r>
              <a:rPr spc="-114"/>
              <a:t> </a:t>
            </a:r>
            <a:r>
              <a:rPr spc="75"/>
              <a:t>or</a:t>
            </a:r>
            <a:r>
              <a:rPr spc="-110"/>
              <a:t> </a:t>
            </a:r>
            <a:r>
              <a:rPr spc="45"/>
              <a:t>society</a:t>
            </a:r>
            <a:r>
              <a:rPr spc="-110"/>
              <a:t> </a:t>
            </a:r>
            <a:r>
              <a:rPr spc="5"/>
              <a:t>at</a:t>
            </a:r>
            <a:r>
              <a:rPr spc="-110"/>
              <a:t> </a:t>
            </a:r>
            <a:r>
              <a:rPr spc="80"/>
              <a:t>large"</a:t>
            </a:r>
          </a:p>
        </p:txBody>
      </p:sp>
      <p:grpSp>
        <p:nvGrpSpPr>
          <p:cNvPr id="113" name="object 3"/>
          <p:cNvGrpSpPr/>
          <p:nvPr/>
        </p:nvGrpSpPr>
        <p:grpSpPr>
          <a:xfrm>
            <a:off x="1725404" y="1970278"/>
            <a:ext cx="5837447" cy="8726297"/>
            <a:chOff x="0" y="0"/>
            <a:chExt cx="5837445" cy="8726295"/>
          </a:xfrm>
        </p:grpSpPr>
        <p:sp>
          <p:nvSpPr>
            <p:cNvPr id="107" name="object 4"/>
            <p:cNvSpPr/>
            <p:nvPr/>
          </p:nvSpPr>
          <p:spPr>
            <a:xfrm>
              <a:off x="2440691" y="7831256"/>
              <a:ext cx="2187311" cy="89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5104" y="0"/>
                  </a:lnTo>
                  <a:lnTo>
                    <a:pt x="1649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bject 5"/>
            <p:cNvSpPr/>
            <p:nvPr/>
          </p:nvSpPr>
          <p:spPr>
            <a:xfrm>
              <a:off x="3533251" y="5874356"/>
              <a:ext cx="2304194" cy="28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59" y="21600"/>
                  </a:lnTo>
                  <a:lnTo>
                    <a:pt x="3645" y="12348"/>
                  </a:lnTo>
                  <a:lnTo>
                    <a:pt x="0" y="7258"/>
                  </a:lnTo>
                  <a:lnTo>
                    <a:pt x="5198" y="0"/>
                  </a:lnTo>
                  <a:lnTo>
                    <a:pt x="16451" y="0"/>
                  </a:lnTo>
                  <a:lnTo>
                    <a:pt x="19774" y="4640"/>
                  </a:lnTo>
                  <a:lnTo>
                    <a:pt x="19777" y="4640"/>
                  </a:lnTo>
                  <a:lnTo>
                    <a:pt x="21600" y="718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bject 6"/>
            <p:cNvSpPr/>
            <p:nvPr/>
          </p:nvSpPr>
          <p:spPr>
            <a:xfrm>
              <a:off x="3703423" y="3965064"/>
              <a:ext cx="2134023" cy="199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7" y="21600"/>
                  </a:moveTo>
                  <a:lnTo>
                    <a:pt x="5849" y="21600"/>
                  </a:lnTo>
                  <a:lnTo>
                    <a:pt x="0" y="10812"/>
                  </a:lnTo>
                  <a:lnTo>
                    <a:pt x="5850" y="0"/>
                  </a:lnTo>
                  <a:lnTo>
                    <a:pt x="17526" y="0"/>
                  </a:lnTo>
                  <a:lnTo>
                    <a:pt x="21600" y="7530"/>
                  </a:lnTo>
                  <a:lnTo>
                    <a:pt x="21600" y="14087"/>
                  </a:lnTo>
                  <a:lnTo>
                    <a:pt x="17527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object 7"/>
            <p:cNvSpPr/>
            <p:nvPr/>
          </p:nvSpPr>
          <p:spPr>
            <a:xfrm>
              <a:off x="4857034" y="2008164"/>
              <a:ext cx="980411" cy="265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567" y="13266"/>
                  </a:lnTo>
                  <a:lnTo>
                    <a:pt x="0" y="7797"/>
                  </a:lnTo>
                  <a:lnTo>
                    <a:pt x="122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bject 8"/>
            <p:cNvSpPr/>
            <p:nvPr/>
          </p:nvSpPr>
          <p:spPr>
            <a:xfrm>
              <a:off x="4851227" y="0"/>
              <a:ext cx="986218" cy="200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637" y="21600"/>
                  </a:lnTo>
                  <a:lnTo>
                    <a:pt x="0" y="10850"/>
                  </a:lnTo>
                  <a:lnTo>
                    <a:pt x="1272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2" name="object 9" descr="object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449903"/>
              <a:ext cx="2686255" cy="2686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7" name="object 10"/>
          <p:cNvGrpSpPr/>
          <p:nvPr/>
        </p:nvGrpSpPr>
        <p:grpSpPr>
          <a:xfrm>
            <a:off x="585967" y="9822188"/>
            <a:ext cx="714650" cy="408087"/>
            <a:chOff x="0" y="0"/>
            <a:chExt cx="714650" cy="408086"/>
          </a:xfrm>
        </p:grpSpPr>
        <p:pic>
          <p:nvPicPr>
            <p:cNvPr id="114" name="object 11" descr="object 1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" name="object 12"/>
            <p:cNvSpPr/>
            <p:nvPr/>
          </p:nvSpPr>
          <p:spPr>
            <a:xfrm>
              <a:off x="119032" y="0"/>
              <a:ext cx="357327" cy="40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object 13"/>
            <p:cNvSpPr/>
            <p:nvPr/>
          </p:nvSpPr>
          <p:spPr>
            <a:xfrm>
              <a:off x="357324" y="0"/>
              <a:ext cx="357327" cy="40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8" name="object 14"/>
          <p:cNvSpPr/>
          <p:nvPr/>
        </p:nvSpPr>
        <p:spPr>
          <a:xfrm>
            <a:off x="3394433" y="1714666"/>
            <a:ext cx="1181543" cy="47665"/>
          </a:xfrm>
          <a:prstGeom prst="rect">
            <a:avLst/>
          </a:prstGeom>
          <a:solidFill>
            <a:srgbClr val="005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object 15"/>
          <p:cNvSpPr txBox="1">
            <a:spLocks noGrp="1"/>
          </p:cNvSpPr>
          <p:nvPr>
            <p:ph type="title"/>
          </p:nvPr>
        </p:nvSpPr>
        <p:spPr>
          <a:xfrm>
            <a:off x="1908635" y="1164972"/>
            <a:ext cx="2680336" cy="63563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000" b="1" u="sng">
                <a:solidFill>
                  <a:srgbClr val="005C26"/>
                </a:solidFill>
                <a:uFill>
                  <a:solidFill>
                    <a:srgbClr val="005C26"/>
                  </a:solidFill>
                </a:uFill>
              </a:defRPr>
            </a:pPr>
            <a:r>
              <a:t>D</a:t>
            </a:r>
            <a:r>
              <a:rPr spc="-200"/>
              <a:t>AU</a:t>
            </a:r>
            <a:r>
              <a:rPr spc="-300"/>
              <a:t> </a:t>
            </a:r>
            <a:r>
              <a:rPr spc="-100"/>
              <a:t>Q</a:t>
            </a:r>
            <a:r>
              <a:rPr u="none" spc="-200">
                <a:uFillTx/>
              </a:rPr>
              <a:t>U</a:t>
            </a:r>
            <a:r>
              <a:rPr u="none" spc="-100">
                <a:uFillTx/>
              </a:rPr>
              <a:t>O</a:t>
            </a:r>
            <a:r>
              <a:rPr u="none" spc="-300">
                <a:uFillTx/>
              </a:rPr>
              <a:t>T</a:t>
            </a:r>
            <a:r>
              <a:rPr u="none" spc="-200">
                <a:uFillTx/>
              </a:rPr>
              <a:t>E</a:t>
            </a:r>
          </a:p>
        </p:txBody>
      </p:sp>
      <p:sp>
        <p:nvSpPr>
          <p:cNvPr id="120" name="object 16"/>
          <p:cNvSpPr txBox="1"/>
          <p:nvPr/>
        </p:nvSpPr>
        <p:spPr>
          <a:xfrm>
            <a:off x="1106048" y="9186298"/>
            <a:ext cx="392557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600"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</a:t>
            </a:r>
            <a:r>
              <a:rPr spc="35"/>
              <a:t>a</a:t>
            </a:r>
            <a:r>
              <a:rPr spc="-45"/>
              <a:t>t</a:t>
            </a:r>
            <a:r>
              <a:rPr spc="45"/>
              <a:t>o</a:t>
            </a:r>
            <a:r>
              <a:rPr spc="10"/>
              <a:t>'</a:t>
            </a:r>
            <a:r>
              <a:rPr spc="-155"/>
              <a:t> </a:t>
            </a:r>
            <a:r>
              <a:rPr spc="-130"/>
              <a:t>A</a:t>
            </a:r>
            <a:r>
              <a:rPr spc="35"/>
              <a:t>b</a:t>
            </a:r>
            <a:r>
              <a:rPr spc="-45"/>
              <a:t>u</a:t>
            </a:r>
            <a:r>
              <a:rPr spc="-155"/>
              <a:t> </a:t>
            </a:r>
            <a:r>
              <a:rPr spc="-70"/>
              <a:t>U</a:t>
            </a:r>
            <a:r>
              <a:rPr spc="35"/>
              <a:t>ba</a:t>
            </a:r>
            <a:r>
              <a:rPr spc="-45"/>
              <a:t>i</a:t>
            </a:r>
            <a:r>
              <a:rPr spc="45"/>
              <a:t>d</a:t>
            </a:r>
            <a:r>
              <a:rPr spc="35"/>
              <a:t>a</a:t>
            </a:r>
            <a:r>
              <a:rPr spc="-35"/>
              <a:t>h</a:t>
            </a:r>
            <a:r>
              <a:rPr spc="-155"/>
              <a:t> </a:t>
            </a:r>
            <a:r>
              <a:rPr spc="10"/>
              <a:t>K</a:t>
            </a:r>
            <a:r>
              <a:rPr spc="-70"/>
              <a:t>e</a:t>
            </a:r>
            <a:r>
              <a:rPr spc="-35"/>
              <a:t>m</a:t>
            </a:r>
            <a:r>
              <a:rPr spc="-45"/>
              <a:t>i</a:t>
            </a:r>
            <a:r>
              <a:rPr spc="-30"/>
              <a:t>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95" name="object 3"/>
          <p:cNvGrpSpPr/>
          <p:nvPr/>
        </p:nvGrpSpPr>
        <p:grpSpPr>
          <a:xfrm>
            <a:off x="397599" y="403345"/>
            <a:ext cx="714651" cy="408088"/>
            <a:chOff x="0" y="0"/>
            <a:chExt cx="714650" cy="408086"/>
          </a:xfrm>
        </p:grpSpPr>
        <p:pic>
          <p:nvPicPr>
            <p:cNvPr id="592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9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3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4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6" name="object 7"/>
          <p:cNvSpPr/>
          <p:nvPr/>
        </p:nvSpPr>
        <p:spPr>
          <a:xfrm>
            <a:off x="1472583" y="997889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05" name="object 8"/>
          <p:cNvGrpSpPr/>
          <p:nvPr/>
        </p:nvGrpSpPr>
        <p:grpSpPr>
          <a:xfrm>
            <a:off x="221766" y="2094849"/>
            <a:ext cx="7114498" cy="8100783"/>
            <a:chOff x="0" y="0"/>
            <a:chExt cx="7114497" cy="8100781"/>
          </a:xfrm>
        </p:grpSpPr>
        <p:grpSp>
          <p:nvGrpSpPr>
            <p:cNvPr id="599" name="object 9"/>
            <p:cNvGrpSpPr/>
            <p:nvPr/>
          </p:nvGrpSpPr>
          <p:grpSpPr>
            <a:xfrm>
              <a:off x="0" y="0"/>
              <a:ext cx="7114498" cy="8100782"/>
              <a:chOff x="0" y="0"/>
              <a:chExt cx="7114497" cy="8100781"/>
            </a:xfrm>
          </p:grpSpPr>
          <p:sp>
            <p:nvSpPr>
              <p:cNvPr id="597" name="Shape"/>
              <p:cNvSpPr/>
              <p:nvPr/>
            </p:nvSpPr>
            <p:spPr>
              <a:xfrm>
                <a:off x="0" y="0"/>
                <a:ext cx="7050249" cy="810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0" y="21600"/>
                    </a:moveTo>
                    <a:lnTo>
                      <a:pt x="536" y="21600"/>
                    </a:lnTo>
                    <a:lnTo>
                      <a:pt x="394" y="21583"/>
                    </a:lnTo>
                    <a:lnTo>
                      <a:pt x="266" y="21536"/>
                    </a:lnTo>
                    <a:lnTo>
                      <a:pt x="157" y="21463"/>
                    </a:lnTo>
                    <a:lnTo>
                      <a:pt x="73" y="21369"/>
                    </a:lnTo>
                    <a:lnTo>
                      <a:pt x="19" y="21257"/>
                    </a:lnTo>
                    <a:lnTo>
                      <a:pt x="0" y="21133"/>
                    </a:lnTo>
                    <a:lnTo>
                      <a:pt x="0" y="467"/>
                    </a:lnTo>
                    <a:lnTo>
                      <a:pt x="19" y="343"/>
                    </a:lnTo>
                    <a:lnTo>
                      <a:pt x="73" y="231"/>
                    </a:lnTo>
                    <a:lnTo>
                      <a:pt x="157" y="137"/>
                    </a:lnTo>
                    <a:lnTo>
                      <a:pt x="266" y="64"/>
                    </a:lnTo>
                    <a:lnTo>
                      <a:pt x="394" y="17"/>
                    </a:lnTo>
                    <a:lnTo>
                      <a:pt x="536" y="0"/>
                    </a:lnTo>
                    <a:lnTo>
                      <a:pt x="21260" y="0"/>
                    </a:lnTo>
                    <a:lnTo>
                      <a:pt x="21403" y="17"/>
                    </a:lnTo>
                    <a:lnTo>
                      <a:pt x="21531" y="64"/>
                    </a:lnTo>
                    <a:lnTo>
                      <a:pt x="21600" y="110"/>
                    </a:lnTo>
                    <a:lnTo>
                      <a:pt x="536" y="110"/>
                    </a:lnTo>
                    <a:lnTo>
                      <a:pt x="407" y="128"/>
                    </a:lnTo>
                    <a:lnTo>
                      <a:pt x="294" y="179"/>
                    </a:lnTo>
                    <a:lnTo>
                      <a:pt x="205" y="256"/>
                    </a:lnTo>
                    <a:lnTo>
                      <a:pt x="147" y="354"/>
                    </a:lnTo>
                    <a:lnTo>
                      <a:pt x="126" y="467"/>
                    </a:lnTo>
                    <a:lnTo>
                      <a:pt x="126" y="21133"/>
                    </a:lnTo>
                    <a:lnTo>
                      <a:pt x="147" y="21246"/>
                    </a:lnTo>
                    <a:lnTo>
                      <a:pt x="205" y="21344"/>
                    </a:lnTo>
                    <a:lnTo>
                      <a:pt x="294" y="21421"/>
                    </a:lnTo>
                    <a:lnTo>
                      <a:pt x="407" y="21472"/>
                    </a:lnTo>
                    <a:lnTo>
                      <a:pt x="536" y="21490"/>
                    </a:lnTo>
                    <a:lnTo>
                      <a:pt x="21600" y="21490"/>
                    </a:lnTo>
                    <a:lnTo>
                      <a:pt x="21531" y="21536"/>
                    </a:lnTo>
                    <a:lnTo>
                      <a:pt x="21403" y="21583"/>
                    </a:lnTo>
                    <a:lnTo>
                      <a:pt x="21260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8" name="Shape"/>
              <p:cNvSpPr/>
              <p:nvPr/>
            </p:nvSpPr>
            <p:spPr>
              <a:xfrm>
                <a:off x="6939388" y="41212"/>
                <a:ext cx="175110" cy="8018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5" y="21600"/>
                    </a:moveTo>
                    <a:lnTo>
                      <a:pt x="0" y="21600"/>
                    </a:lnTo>
                    <a:lnTo>
                      <a:pt x="5231" y="21582"/>
                    </a:lnTo>
                    <a:lnTo>
                      <a:pt x="9766" y="21531"/>
                    </a:lnTo>
                    <a:lnTo>
                      <a:pt x="13338" y="21453"/>
                    </a:lnTo>
                    <a:lnTo>
                      <a:pt x="15678" y="21353"/>
                    </a:lnTo>
                    <a:lnTo>
                      <a:pt x="16518" y="21239"/>
                    </a:lnTo>
                    <a:lnTo>
                      <a:pt x="16518" y="361"/>
                    </a:lnTo>
                    <a:lnTo>
                      <a:pt x="15678" y="247"/>
                    </a:lnTo>
                    <a:lnTo>
                      <a:pt x="13338" y="147"/>
                    </a:lnTo>
                    <a:lnTo>
                      <a:pt x="9766" y="69"/>
                    </a:lnTo>
                    <a:lnTo>
                      <a:pt x="5231" y="18"/>
                    </a:lnTo>
                    <a:lnTo>
                      <a:pt x="0" y="0"/>
                    </a:lnTo>
                    <a:lnTo>
                      <a:pt x="13675" y="0"/>
                    </a:lnTo>
                    <a:lnTo>
                      <a:pt x="15279" y="27"/>
                    </a:lnTo>
                    <a:lnTo>
                      <a:pt x="18654" y="123"/>
                    </a:lnTo>
                    <a:lnTo>
                      <a:pt x="20829" y="235"/>
                    </a:lnTo>
                    <a:lnTo>
                      <a:pt x="21600" y="361"/>
                    </a:lnTo>
                    <a:lnTo>
                      <a:pt x="21600" y="21239"/>
                    </a:lnTo>
                    <a:lnTo>
                      <a:pt x="20829" y="21365"/>
                    </a:lnTo>
                    <a:lnTo>
                      <a:pt x="18654" y="21477"/>
                    </a:lnTo>
                    <a:lnTo>
                      <a:pt x="15279" y="21573"/>
                    </a:lnTo>
                    <a:lnTo>
                      <a:pt x="13675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600" name="object 10" descr="object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5672" y="564334"/>
              <a:ext cx="2469047" cy="1563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11" descr="object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239" y="5235811"/>
              <a:ext cx="1878001" cy="1735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12" descr="object 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4410" y="2876921"/>
              <a:ext cx="1858935" cy="1858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13" descr="object 1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39769" y="1017560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4" name="object 14" descr="object 1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39769" y="1646737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6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5875">
              <a:defRPr spc="100"/>
            </a:pPr>
            <a:r>
              <a:t>BUSINESS</a:t>
            </a:r>
            <a:r>
              <a:rPr spc="-200"/>
              <a:t> </a:t>
            </a:r>
            <a:r>
              <a:rPr spc="0"/>
              <a:t>VENTURES</a:t>
            </a:r>
          </a:p>
        </p:txBody>
      </p:sp>
      <p:sp>
        <p:nvSpPr>
          <p:cNvPr id="607" name="object 16"/>
          <p:cNvSpPr txBox="1"/>
          <p:nvPr/>
        </p:nvSpPr>
        <p:spPr>
          <a:xfrm>
            <a:off x="3246198" y="2938794"/>
            <a:ext cx="3311526" cy="1808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4700"/>
              </a:lnSpc>
              <a:spcBef>
                <a:spcPts val="100"/>
              </a:spcBef>
              <a:defRPr b="1" spc="-13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-50"/>
              <a:t>e</a:t>
            </a:r>
            <a:r>
              <a:rPr spc="85"/>
              <a:t>s</a:t>
            </a:r>
            <a:r>
              <a:rPr spc="-25"/>
              <a:t>t</a:t>
            </a:r>
            <a:r>
              <a:rPr spc="20"/>
              <a:t>ab</a:t>
            </a:r>
            <a:r>
              <a:rPr spc="-5"/>
              <a:t>l</a:t>
            </a:r>
            <a:r>
              <a:rPr spc="-40"/>
              <a:t>i</a:t>
            </a:r>
            <a:r>
              <a:rPr spc="85"/>
              <a:t>s</a:t>
            </a:r>
            <a:r>
              <a:rPr spc="-34"/>
              <a:t>h</a:t>
            </a:r>
            <a:r>
              <a:rPr spc="-120"/>
              <a:t> </a:t>
            </a:r>
            <a:r>
              <a:rPr spc="-55"/>
              <a:t>G</a:t>
            </a:r>
            <a:r>
              <a:rPr spc="25"/>
              <a:t>o</a:t>
            </a:r>
            <a:r>
              <a:rPr spc="-5"/>
              <a:t>l</a:t>
            </a:r>
            <a:r>
              <a:rPr spc="30"/>
              <a:t>d</a:t>
            </a:r>
            <a:r>
              <a:rPr spc="-120"/>
              <a:t> </a:t>
            </a:r>
            <a:r>
              <a:rPr spc="30"/>
              <a:t>B</a:t>
            </a:r>
            <a:r>
              <a:rPr spc="20"/>
              <a:t>a</a:t>
            </a:r>
            <a:r>
              <a:rPr spc="85"/>
              <a:t>s</a:t>
            </a:r>
            <a:r>
              <a:rPr spc="-50"/>
              <a:t>e</a:t>
            </a:r>
            <a:r>
              <a:rPr spc="30"/>
              <a:t>d</a:t>
            </a:r>
            <a:r>
              <a:rPr spc="-120"/>
              <a:t> </a:t>
            </a:r>
            <a:r>
              <a:rPr spc="-75"/>
              <a:t>W</a:t>
            </a:r>
            <a:r>
              <a:rPr spc="20"/>
              <a:t>aq</a:t>
            </a:r>
            <a:r>
              <a:rPr spc="-25"/>
              <a:t>f  </a:t>
            </a:r>
            <a:r>
              <a:rPr spc="-85"/>
              <a:t>E</a:t>
            </a:r>
            <a:r>
              <a:rPr spc="-69"/>
              <a:t>c</a:t>
            </a:r>
            <a:r>
              <a:rPr spc="25"/>
              <a:t>o</a:t>
            </a:r>
            <a:r>
              <a:rPr spc="-34"/>
              <a:t>n</a:t>
            </a:r>
            <a:r>
              <a:rPr spc="25"/>
              <a:t>o</a:t>
            </a:r>
            <a:r>
              <a:rPr spc="-34"/>
              <a:t>m</a:t>
            </a:r>
            <a:r>
              <a:rPr spc="-30"/>
              <a:t>y</a:t>
            </a:r>
            <a:r>
              <a:rPr spc="-120"/>
              <a:t> </a:t>
            </a:r>
            <a:r>
              <a:rPr spc="-25"/>
              <a:t>t</a:t>
            </a:r>
            <a:r>
              <a:rPr spc="-40"/>
              <a:t>h</a:t>
            </a:r>
            <a:r>
              <a:rPr spc="-55"/>
              <a:t>r</a:t>
            </a:r>
            <a:r>
              <a:rPr spc="25"/>
              <a:t>o</a:t>
            </a:r>
            <a:r>
              <a:rPr spc="-45"/>
              <a:t>u</a:t>
            </a:r>
            <a:r>
              <a:rPr spc="80"/>
              <a:t>g</a:t>
            </a:r>
            <a:r>
              <a:rPr spc="-40"/>
              <a:t>h</a:t>
            </a:r>
            <a:r>
              <a:rPr spc="25"/>
              <a:t>o</a:t>
            </a:r>
            <a:r>
              <a:rPr spc="-45"/>
              <a:t>u</a:t>
            </a:r>
            <a:r>
              <a:rPr spc="-20"/>
              <a:t>t</a:t>
            </a:r>
            <a:r>
              <a:rPr spc="-120"/>
              <a:t> </a:t>
            </a:r>
            <a:r>
              <a:rPr spc="-25"/>
              <a:t>t</a:t>
            </a:r>
            <a:r>
              <a:rPr spc="-40"/>
              <a:t>h</a:t>
            </a:r>
            <a:r>
              <a:rPr spc="-45"/>
              <a:t>e</a:t>
            </a:r>
            <a:r>
              <a:rPr spc="-120"/>
              <a:t> </a:t>
            </a:r>
            <a:r>
              <a:rPr spc="-69"/>
              <a:t>w</a:t>
            </a:r>
            <a:r>
              <a:rPr spc="25"/>
              <a:t>o</a:t>
            </a:r>
            <a:r>
              <a:rPr spc="-55"/>
              <a:t>r</a:t>
            </a:r>
            <a:r>
              <a:rPr spc="-5"/>
              <a:t>l</a:t>
            </a:r>
            <a:r>
              <a:rPr spc="25"/>
              <a:t>d</a:t>
            </a:r>
            <a:r>
              <a:rPr spc="-204"/>
              <a:t>  </a:t>
            </a:r>
            <a:r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25"/>
              <a:t>o</a:t>
            </a:r>
            <a:r>
              <a:rPr spc="15"/>
              <a:t>p</a:t>
            </a:r>
            <a:r>
              <a:rPr spc="-50"/>
              <a:t>e</a:t>
            </a:r>
            <a:r>
              <a:rPr spc="-55"/>
              <a:t>r</a:t>
            </a:r>
            <a:r>
              <a:rPr spc="20"/>
              <a:t>a</a:t>
            </a:r>
            <a:r>
              <a:rPr spc="-25"/>
              <a:t>t</a:t>
            </a:r>
            <a:r>
              <a:rPr spc="-45"/>
              <a:t>e</a:t>
            </a:r>
            <a:r>
              <a:rPr spc="-120"/>
              <a:t> </a:t>
            </a:r>
            <a:r>
              <a:rPr spc="-55"/>
              <a:t>G</a:t>
            </a:r>
            <a:r>
              <a:rPr spc="25"/>
              <a:t>o</a:t>
            </a:r>
            <a:r>
              <a:rPr spc="-5"/>
              <a:t>l</a:t>
            </a:r>
            <a:r>
              <a:rPr spc="30"/>
              <a:t>d</a:t>
            </a:r>
            <a:r>
              <a:rPr spc="-120"/>
              <a:t> </a:t>
            </a:r>
            <a:r>
              <a:rPr spc="30"/>
              <a:t>B</a:t>
            </a:r>
            <a:r>
              <a:rPr spc="20"/>
              <a:t>a</a:t>
            </a:r>
            <a:r>
              <a:rPr spc="-69"/>
              <a:t>c</a:t>
            </a:r>
            <a:r>
              <a:rPr spc="0"/>
              <a:t>k</a:t>
            </a:r>
            <a:r>
              <a:rPr spc="-50"/>
              <a:t>e</a:t>
            </a:r>
            <a:r>
              <a:rPr spc="30"/>
              <a:t>d</a:t>
            </a:r>
            <a:r>
              <a:rPr spc="-120"/>
              <a:t> </a:t>
            </a:r>
            <a:r>
              <a:rPr spc="-75"/>
              <a:t>W</a:t>
            </a:r>
            <a:r>
              <a:rPr spc="20"/>
              <a:t>aq</a:t>
            </a:r>
            <a:r>
              <a:rPr spc="-25"/>
              <a:t>f  </a:t>
            </a:r>
            <a:r>
              <a:rPr spc="-85"/>
              <a:t>E</a:t>
            </a:r>
            <a:r>
              <a:rPr spc="-34"/>
              <a:t>m</a:t>
            </a:r>
            <a:r>
              <a:rPr spc="20"/>
              <a:t>b</a:t>
            </a:r>
            <a:r>
              <a:rPr spc="-50"/>
              <a:t>e</a:t>
            </a:r>
            <a:r>
              <a:rPr spc="25"/>
              <a:t>dd</a:t>
            </a:r>
            <a:r>
              <a:rPr spc="-50"/>
              <a:t>e</a:t>
            </a:r>
            <a:r>
              <a:rPr spc="30"/>
              <a:t>d</a:t>
            </a:r>
            <a:r>
              <a:rPr spc="-120"/>
              <a:t> </a:t>
            </a:r>
            <a:r>
              <a:rPr spc="30"/>
              <a:t>B</a:t>
            </a:r>
            <a:r>
              <a:rPr spc="-45"/>
              <a:t>u</a:t>
            </a:r>
            <a:r>
              <a:rPr spc="85"/>
              <a:t>s</a:t>
            </a:r>
            <a:r>
              <a:rPr spc="-40"/>
              <a:t>i</a:t>
            </a:r>
            <a:r>
              <a:rPr spc="-34"/>
              <a:t>n</a:t>
            </a:r>
            <a:r>
              <a:rPr spc="-50"/>
              <a:t>e</a:t>
            </a:r>
            <a:r>
              <a:rPr spc="85"/>
              <a:t>ss</a:t>
            </a:r>
          </a:p>
          <a:p>
            <a:pPr marR="5080" indent="12700">
              <a:lnSpc>
                <a:spcPct val="114700"/>
              </a:lnSpc>
              <a:spcBef>
                <a:spcPts val="100"/>
              </a:spcBef>
              <a:defRPr b="1" spc="8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Qardhul Hasan (Waqf Fund) Backed By Gold</a:t>
            </a:r>
          </a:p>
        </p:txBody>
      </p:sp>
      <p:grpSp>
        <p:nvGrpSpPr>
          <p:cNvPr id="611" name="object 17"/>
          <p:cNvGrpSpPr/>
          <p:nvPr/>
        </p:nvGrpSpPr>
        <p:grpSpPr>
          <a:xfrm>
            <a:off x="3061535" y="5496766"/>
            <a:ext cx="66731" cy="2551713"/>
            <a:chOff x="0" y="0"/>
            <a:chExt cx="66729" cy="2551712"/>
          </a:xfrm>
        </p:grpSpPr>
        <p:pic>
          <p:nvPicPr>
            <p:cNvPr id="608" name="object 18" descr="object 1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6730" cy="66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9" name="object 19" descr="object 1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943767"/>
              <a:ext cx="66730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0" name="object 20" descr="object 2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484982"/>
              <a:ext cx="66730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2" name="object 21"/>
          <p:cNvSpPr txBox="1"/>
          <p:nvPr/>
        </p:nvSpPr>
        <p:spPr>
          <a:xfrm>
            <a:off x="3246198" y="5323151"/>
            <a:ext cx="3918586" cy="149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4700"/>
              </a:lnSpc>
              <a:spcBef>
                <a:spcPts val="100"/>
              </a:spcBef>
              <a:defRPr b="1" spc="-13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-50"/>
              <a:t>e</a:t>
            </a:r>
            <a:r>
              <a:rPr spc="85"/>
              <a:t>s</a:t>
            </a:r>
            <a:r>
              <a:rPr spc="-25"/>
              <a:t>t</a:t>
            </a:r>
            <a:r>
              <a:rPr spc="20"/>
              <a:t>ab</a:t>
            </a:r>
            <a:r>
              <a:rPr spc="-5"/>
              <a:t>l</a:t>
            </a:r>
            <a:r>
              <a:rPr spc="-40"/>
              <a:t>i</a:t>
            </a:r>
            <a:r>
              <a:rPr spc="85"/>
              <a:t>s</a:t>
            </a:r>
            <a:r>
              <a:rPr spc="-34"/>
              <a:t>h</a:t>
            </a:r>
            <a:r>
              <a:rPr spc="-120"/>
              <a:t> </a:t>
            </a:r>
            <a:r>
              <a:rPr spc="25"/>
              <a:t>a</a:t>
            </a:r>
            <a:r>
              <a:rPr spc="-120"/>
              <a:t> </a:t>
            </a:r>
            <a:r>
              <a:rPr spc="65"/>
              <a:t>M</a:t>
            </a:r>
            <a:r>
              <a:rPr spc="-45"/>
              <a:t>u</a:t>
            </a:r>
            <a:r>
              <a:rPr spc="25"/>
              <a:t>d</a:t>
            </a:r>
            <a:r>
              <a:rPr spc="-40"/>
              <a:t>h</a:t>
            </a:r>
            <a:r>
              <a:rPr spc="20"/>
              <a:t>a</a:t>
            </a:r>
            <a:r>
              <a:rPr spc="-55"/>
              <a:t>r</a:t>
            </a:r>
            <a:r>
              <a:rPr spc="20"/>
              <a:t>aba</a:t>
            </a:r>
            <a:r>
              <a:rPr spc="-34"/>
              <a:t>h</a:t>
            </a:r>
            <a:r>
              <a:rPr spc="-120"/>
              <a:t> </a:t>
            </a:r>
            <a:r>
              <a:rPr spc="-85"/>
              <a:t>(</a:t>
            </a:r>
            <a:r>
              <a:rPr spc="15"/>
              <a:t>P</a:t>
            </a:r>
            <a:r>
              <a:rPr spc="-55"/>
              <a:t>r</a:t>
            </a:r>
            <a:r>
              <a:rPr spc="25"/>
              <a:t>o</a:t>
            </a:r>
            <a:r>
              <a:rPr spc="-34"/>
              <a:t>f</a:t>
            </a:r>
            <a:r>
              <a:rPr spc="-40"/>
              <a:t>i</a:t>
            </a:r>
            <a:r>
              <a:rPr spc="-20"/>
              <a:t>t  </a:t>
            </a:r>
            <a:r>
              <a:rPr spc="100"/>
              <a:t>S</a:t>
            </a:r>
            <a:r>
              <a:rPr spc="-40"/>
              <a:t>h</a:t>
            </a:r>
            <a:r>
              <a:rPr spc="20"/>
              <a:t>a</a:t>
            </a:r>
            <a:r>
              <a:rPr spc="-55"/>
              <a:t>r</a:t>
            </a:r>
            <a:r>
              <a:rPr spc="-40"/>
              <a:t>i</a:t>
            </a:r>
            <a:r>
              <a:rPr spc="-34"/>
              <a:t>n</a:t>
            </a:r>
            <a:r>
              <a:rPr spc="80"/>
              <a:t>g</a:t>
            </a:r>
            <a:r>
              <a:rPr spc="-80"/>
              <a:t>)</a:t>
            </a:r>
            <a:r>
              <a:rPr spc="-120"/>
              <a:t> </a:t>
            </a:r>
            <a:r>
              <a:rPr spc="85"/>
              <a:t>s</a:t>
            </a:r>
            <a:r>
              <a:rPr spc="-34"/>
              <a:t>y</a:t>
            </a:r>
            <a:r>
              <a:rPr spc="85"/>
              <a:t>s</a:t>
            </a:r>
            <a:r>
              <a:rPr spc="-25"/>
              <a:t>t</a:t>
            </a:r>
            <a:r>
              <a:rPr spc="-50"/>
              <a:t>e</a:t>
            </a:r>
            <a:r>
              <a:rPr spc="-30"/>
              <a:t>m</a:t>
            </a:r>
            <a:r>
              <a:rPr spc="-120"/>
              <a:t> </a:t>
            </a:r>
            <a:r>
              <a:rPr spc="-25"/>
              <a:t>t</a:t>
            </a:r>
            <a:r>
              <a:rPr spc="-40"/>
              <a:t>h</a:t>
            </a:r>
            <a:r>
              <a:rPr spc="20"/>
              <a:t>a</a:t>
            </a:r>
            <a:r>
              <a:rPr spc="-20"/>
              <a:t>t</a:t>
            </a:r>
            <a:r>
              <a:rPr spc="-120"/>
              <a:t> </a:t>
            </a:r>
            <a:r>
              <a:rPr spc="-50"/>
              <a:t>e</a:t>
            </a:r>
            <a:r>
              <a:rPr spc="-34"/>
              <a:t>m</a:t>
            </a:r>
            <a:r>
              <a:rPr spc="15"/>
              <a:t>p</a:t>
            </a:r>
            <a:r>
              <a:rPr spc="25"/>
              <a:t>o</a:t>
            </a:r>
            <a:r>
              <a:rPr spc="-69"/>
              <a:t>w</a:t>
            </a:r>
            <a:r>
              <a:rPr spc="-50"/>
              <a:t>e</a:t>
            </a:r>
            <a:r>
              <a:rPr spc="-55"/>
              <a:t>r</a:t>
            </a:r>
            <a:r>
              <a:rPr spc="90"/>
              <a:t>s</a:t>
            </a:r>
            <a:r>
              <a:rPr spc="-120"/>
              <a:t> </a:t>
            </a:r>
            <a:r>
              <a:rPr spc="-75"/>
              <a:t>W</a:t>
            </a:r>
            <a:r>
              <a:rPr spc="20"/>
              <a:t>aq</a:t>
            </a:r>
            <a:r>
              <a:rPr spc="-25"/>
              <a:t>f  </a:t>
            </a:r>
            <a:r>
              <a:rPr spc="-55"/>
              <a:t>Economy</a:t>
            </a:r>
          </a:p>
          <a:p>
            <a:pPr marR="142875" indent="12700">
              <a:lnSpc>
                <a:spcPct val="114700"/>
              </a:lnSpc>
              <a:defRPr b="1" spc="-8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</a:t>
            </a:r>
            <a:r>
              <a:rPr spc="-34"/>
              <a:t>n</a:t>
            </a:r>
            <a:r>
              <a:rPr spc="-69"/>
              <a:t>c</a:t>
            </a:r>
            <a:r>
              <a:rPr spc="25"/>
              <a:t>o</a:t>
            </a:r>
            <a:r>
              <a:rPr spc="-45"/>
              <a:t>u</a:t>
            </a:r>
            <a:r>
              <a:rPr spc="-55"/>
              <a:t>r</a:t>
            </a:r>
            <a:r>
              <a:rPr spc="20"/>
              <a:t>a</a:t>
            </a:r>
            <a:r>
              <a:rPr spc="80"/>
              <a:t>g</a:t>
            </a:r>
            <a:r>
              <a:rPr spc="-50"/>
              <a:t>e</a:t>
            </a:r>
            <a:r>
              <a:rPr spc="90"/>
              <a:t>s</a:t>
            </a:r>
            <a:r>
              <a:rPr spc="-120"/>
              <a:t> </a:t>
            </a:r>
            <a:r>
              <a:rPr spc="15"/>
              <a:t>p</a:t>
            </a:r>
            <a:r>
              <a:rPr spc="20"/>
              <a:t>a</a:t>
            </a:r>
            <a:r>
              <a:rPr spc="-55"/>
              <a:t>r</a:t>
            </a:r>
            <a:r>
              <a:rPr spc="-25"/>
              <a:t>t</a:t>
            </a:r>
            <a:r>
              <a:rPr spc="-40"/>
              <a:t>i</a:t>
            </a:r>
            <a:r>
              <a:rPr spc="-69"/>
              <a:t>c</a:t>
            </a:r>
            <a:r>
              <a:rPr spc="-40"/>
              <a:t>i</a:t>
            </a:r>
            <a:r>
              <a:rPr spc="15"/>
              <a:t>p</a:t>
            </a:r>
            <a:r>
              <a:rPr spc="20"/>
              <a:t>a</a:t>
            </a:r>
            <a:r>
              <a:rPr spc="-25"/>
              <a:t>t</a:t>
            </a:r>
            <a:r>
              <a:rPr spc="-40"/>
              <a:t>i</a:t>
            </a:r>
            <a:r>
              <a:rPr spc="25"/>
              <a:t>o</a:t>
            </a:r>
            <a:r>
              <a:rPr spc="-30"/>
              <a:t>n</a:t>
            </a:r>
            <a:r>
              <a:rPr spc="-120"/>
              <a:t> </a:t>
            </a:r>
            <a:r>
              <a:rPr spc="-40"/>
              <a:t>i</a:t>
            </a:r>
            <a:r>
              <a:rPr spc="-30"/>
              <a:t>n</a:t>
            </a:r>
            <a:r>
              <a:rPr spc="-120"/>
              <a:t> </a:t>
            </a:r>
            <a:r>
              <a:rPr spc="-25"/>
              <a:t>t</a:t>
            </a:r>
            <a:r>
              <a:rPr spc="-40"/>
              <a:t>h</a:t>
            </a:r>
            <a:r>
              <a:rPr spc="-30"/>
              <a:t>e  </a:t>
            </a:r>
            <a:r>
              <a:t>A</a:t>
            </a:r>
            <a:r>
              <a:rPr spc="-34"/>
              <a:t>nn</a:t>
            </a:r>
            <a:r>
              <a:rPr spc="-45"/>
              <a:t>u</a:t>
            </a:r>
            <a:r>
              <a:rPr spc="20"/>
              <a:t>a</a:t>
            </a:r>
            <a:r>
              <a:rPr spc="0"/>
              <a:t>l</a:t>
            </a:r>
            <a:r>
              <a:rPr spc="-120"/>
              <a:t> </a:t>
            </a:r>
            <a:r>
              <a:rPr spc="-45"/>
              <a:t>Qu</a:t>
            </a:r>
            <a:r>
              <a:rPr spc="-55"/>
              <a:t>r</a:t>
            </a:r>
            <a:r>
              <a:rPr spc="20"/>
              <a:t>ba</a:t>
            </a:r>
            <a:r>
              <a:rPr spc="-30"/>
              <a:t>n</a:t>
            </a:r>
            <a:r>
              <a:rPr spc="-120"/>
              <a:t> </a:t>
            </a:r>
            <a:r>
              <a:rPr spc="90"/>
              <a:t>&amp;</a:t>
            </a:r>
            <a:r>
              <a:rPr spc="-120"/>
              <a:t> </a:t>
            </a:r>
            <a:r>
              <a:rPr spc="-69"/>
              <a:t>w</a:t>
            </a:r>
            <a:r>
              <a:rPr spc="20"/>
              <a:t>aq</a:t>
            </a:r>
            <a:r>
              <a:rPr spc="-30"/>
              <a:t>f</a:t>
            </a:r>
            <a:r>
              <a:rPr spc="-120"/>
              <a:t> </a:t>
            </a:r>
            <a:r>
              <a:rPr spc="-69"/>
              <a:t>c</a:t>
            </a:r>
            <a:r>
              <a:rPr spc="25"/>
              <a:t>o</a:t>
            </a:r>
            <a:r>
              <a:rPr spc="-34"/>
              <a:t>n</a:t>
            </a:r>
            <a:r>
              <a:rPr spc="-25"/>
              <a:t>t</a:t>
            </a:r>
            <a:r>
              <a:rPr spc="-55"/>
              <a:t>r</a:t>
            </a:r>
            <a:r>
              <a:rPr spc="-40"/>
              <a:t>i</a:t>
            </a:r>
            <a:r>
              <a:rPr spc="20"/>
              <a:t>b</a:t>
            </a:r>
            <a:r>
              <a:rPr spc="-45"/>
              <a:t>u</a:t>
            </a:r>
            <a:r>
              <a:rPr spc="-25"/>
              <a:t>t</a:t>
            </a:r>
            <a:r>
              <a:rPr spc="-40"/>
              <a:t>i</a:t>
            </a:r>
            <a:r>
              <a:rPr spc="25"/>
              <a:t>o</a:t>
            </a:r>
            <a:r>
              <a:rPr spc="-34"/>
              <a:t>n</a:t>
            </a:r>
          </a:p>
        </p:txBody>
      </p:sp>
      <p:sp>
        <p:nvSpPr>
          <p:cNvPr id="613" name="object 22"/>
          <p:cNvSpPr txBox="1"/>
          <p:nvPr/>
        </p:nvSpPr>
        <p:spPr>
          <a:xfrm>
            <a:off x="3246198" y="7808135"/>
            <a:ext cx="3886201" cy="8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4700"/>
              </a:lnSpc>
              <a:spcBef>
                <a:spcPts val="100"/>
              </a:spcBef>
              <a:defRPr b="1" spc="-4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</a:t>
            </a:r>
            <a:r>
              <a:rPr spc="20"/>
              <a:t>a</a:t>
            </a:r>
            <a:r>
              <a:rPr spc="-55"/>
              <a:t>r</a:t>
            </a:r>
            <a:r>
              <a:rPr spc="-34"/>
              <a:t>v</a:t>
            </a:r>
            <a:r>
              <a:rPr spc="-50"/>
              <a:t>e</a:t>
            </a:r>
            <a:r>
              <a:rPr spc="85"/>
              <a:t>s</a:t>
            </a:r>
            <a:r>
              <a:rPr spc="-25"/>
              <a:t>t</a:t>
            </a:r>
            <a:r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90"/>
              <a:t>&amp;</a:t>
            </a:r>
            <a:r>
              <a:rPr spc="-120"/>
              <a:t> </a:t>
            </a:r>
            <a:r>
              <a:rPr spc="-5"/>
              <a:t>l</a:t>
            </a:r>
            <a:r>
              <a:rPr spc="25"/>
              <a:t>o</a:t>
            </a:r>
            <a:r>
              <a:rPr spc="80"/>
              <a:t>gg</a:t>
            </a:r>
            <a:r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20"/>
              <a:t>a</a:t>
            </a:r>
            <a:r>
              <a:rPr spc="-69"/>
              <a:t>c</a:t>
            </a:r>
            <a:r>
              <a:rPr spc="-25"/>
              <a:t>t</a:t>
            </a:r>
            <a:r>
              <a:t>i</a:t>
            </a:r>
            <a:r>
              <a:rPr spc="-34"/>
              <a:t>v</a:t>
            </a:r>
            <a:r>
              <a:t>i</a:t>
            </a:r>
            <a:r>
              <a:rPr spc="-25"/>
              <a:t>t</a:t>
            </a:r>
            <a:r>
              <a:t>i</a:t>
            </a:r>
            <a:r>
              <a:rPr spc="-50"/>
              <a:t>e</a:t>
            </a:r>
            <a:r>
              <a:rPr spc="90"/>
              <a:t>s</a:t>
            </a:r>
            <a:r>
              <a:rPr spc="-120"/>
              <a:t> </a:t>
            </a:r>
            <a:r>
              <a:rPr spc="-69"/>
              <a:t>w</a:t>
            </a:r>
            <a:r>
              <a:t>hi</a:t>
            </a:r>
            <a:r>
              <a:rPr spc="-69"/>
              <a:t>c</a:t>
            </a:r>
            <a:r>
              <a:rPr spc="-25"/>
              <a:t>h  </a:t>
            </a:r>
            <a:r>
              <a:rPr spc="-69"/>
              <a:t>c</a:t>
            </a:r>
            <a:r>
              <a:rPr spc="25"/>
              <a:t>o</a:t>
            </a:r>
            <a:r>
              <a:rPr spc="-34"/>
              <a:t>n</a:t>
            </a:r>
            <a:r>
              <a:rPr spc="-25"/>
              <a:t>t</a:t>
            </a:r>
            <a:r>
              <a:rPr spc="-55"/>
              <a:t>r</a:t>
            </a:r>
            <a:r>
              <a:t>i</a:t>
            </a:r>
            <a:r>
              <a:rPr spc="20"/>
              <a:t>b</a:t>
            </a:r>
            <a:r>
              <a:rPr spc="-45"/>
              <a:t>u</a:t>
            </a:r>
            <a:r>
              <a:rPr spc="-25"/>
              <a:t>t</a:t>
            </a:r>
            <a:r>
              <a:rPr spc="-50"/>
              <a:t>e</a:t>
            </a:r>
            <a:r>
              <a:rPr spc="90"/>
              <a:t>s</a:t>
            </a:r>
            <a:r>
              <a:rPr spc="-120"/>
              <a:t> </a:t>
            </a:r>
            <a:r>
              <a:rPr spc="-25"/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-75"/>
              <a:t>W</a:t>
            </a:r>
            <a:r>
              <a:rPr spc="20"/>
              <a:t>aq</a:t>
            </a:r>
            <a:r>
              <a:rPr spc="-30"/>
              <a:t>f</a:t>
            </a:r>
            <a:r>
              <a:rPr spc="-120"/>
              <a:t> </a:t>
            </a:r>
            <a:r>
              <a:rPr spc="30"/>
              <a:t>B</a:t>
            </a:r>
            <a:r>
              <a:rPr spc="20"/>
              <a:t>a</a:t>
            </a:r>
            <a:r>
              <a:rPr spc="85"/>
              <a:t>s</a:t>
            </a:r>
            <a:r>
              <a:rPr spc="-50"/>
              <a:t>e</a:t>
            </a:r>
            <a:r>
              <a:rPr spc="30"/>
              <a:t>d</a:t>
            </a:r>
            <a:r>
              <a:rPr spc="-120"/>
              <a:t> </a:t>
            </a:r>
            <a:r>
              <a:rPr spc="-85"/>
              <a:t>E</a:t>
            </a:r>
            <a:r>
              <a:rPr spc="-69"/>
              <a:t>c</a:t>
            </a:r>
            <a:r>
              <a:rPr spc="25"/>
              <a:t>o</a:t>
            </a:r>
            <a:r>
              <a:rPr spc="-34"/>
              <a:t>n</a:t>
            </a:r>
            <a:r>
              <a:rPr spc="25"/>
              <a:t>o</a:t>
            </a:r>
            <a:r>
              <a:rPr spc="-34"/>
              <a:t>m</a:t>
            </a:r>
            <a:r>
              <a:t>i</a:t>
            </a:r>
            <a:r>
              <a:rPr spc="-45"/>
              <a:t>c  </a:t>
            </a:r>
            <a:r>
              <a:t>Outcomes</a:t>
            </a:r>
          </a:p>
        </p:txBody>
      </p:sp>
      <p:pic>
        <p:nvPicPr>
          <p:cNvPr id="614" name="object 14" descr="object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92450" y="4368744"/>
            <a:ext cx="66730" cy="6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20" name="object 3"/>
          <p:cNvGrpSpPr/>
          <p:nvPr/>
        </p:nvGrpSpPr>
        <p:grpSpPr>
          <a:xfrm>
            <a:off x="397599" y="403345"/>
            <a:ext cx="714651" cy="408087"/>
            <a:chOff x="0" y="0"/>
            <a:chExt cx="714650" cy="408085"/>
          </a:xfrm>
        </p:grpSpPr>
        <p:pic>
          <p:nvPicPr>
            <p:cNvPr id="617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8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9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21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29" name="object 8"/>
          <p:cNvGrpSpPr/>
          <p:nvPr/>
        </p:nvGrpSpPr>
        <p:grpSpPr>
          <a:xfrm>
            <a:off x="221766" y="2094849"/>
            <a:ext cx="7114498" cy="8100783"/>
            <a:chOff x="0" y="0"/>
            <a:chExt cx="7114497" cy="8100781"/>
          </a:xfrm>
        </p:grpSpPr>
        <p:grpSp>
          <p:nvGrpSpPr>
            <p:cNvPr id="624" name="object 9"/>
            <p:cNvGrpSpPr/>
            <p:nvPr/>
          </p:nvGrpSpPr>
          <p:grpSpPr>
            <a:xfrm>
              <a:off x="0" y="0"/>
              <a:ext cx="7114498" cy="8100782"/>
              <a:chOff x="0" y="0"/>
              <a:chExt cx="7114497" cy="8100781"/>
            </a:xfrm>
          </p:grpSpPr>
          <p:sp>
            <p:nvSpPr>
              <p:cNvPr id="622" name="Shape"/>
              <p:cNvSpPr/>
              <p:nvPr/>
            </p:nvSpPr>
            <p:spPr>
              <a:xfrm>
                <a:off x="0" y="0"/>
                <a:ext cx="7050249" cy="810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0" y="21600"/>
                    </a:moveTo>
                    <a:lnTo>
                      <a:pt x="536" y="21600"/>
                    </a:lnTo>
                    <a:lnTo>
                      <a:pt x="394" y="21583"/>
                    </a:lnTo>
                    <a:lnTo>
                      <a:pt x="266" y="21536"/>
                    </a:lnTo>
                    <a:lnTo>
                      <a:pt x="157" y="21463"/>
                    </a:lnTo>
                    <a:lnTo>
                      <a:pt x="73" y="21369"/>
                    </a:lnTo>
                    <a:lnTo>
                      <a:pt x="19" y="21257"/>
                    </a:lnTo>
                    <a:lnTo>
                      <a:pt x="0" y="21133"/>
                    </a:lnTo>
                    <a:lnTo>
                      <a:pt x="0" y="467"/>
                    </a:lnTo>
                    <a:lnTo>
                      <a:pt x="19" y="343"/>
                    </a:lnTo>
                    <a:lnTo>
                      <a:pt x="73" y="231"/>
                    </a:lnTo>
                    <a:lnTo>
                      <a:pt x="157" y="137"/>
                    </a:lnTo>
                    <a:lnTo>
                      <a:pt x="266" y="64"/>
                    </a:lnTo>
                    <a:lnTo>
                      <a:pt x="394" y="17"/>
                    </a:lnTo>
                    <a:lnTo>
                      <a:pt x="536" y="0"/>
                    </a:lnTo>
                    <a:lnTo>
                      <a:pt x="21260" y="0"/>
                    </a:lnTo>
                    <a:lnTo>
                      <a:pt x="21403" y="17"/>
                    </a:lnTo>
                    <a:lnTo>
                      <a:pt x="21531" y="64"/>
                    </a:lnTo>
                    <a:lnTo>
                      <a:pt x="21600" y="110"/>
                    </a:lnTo>
                    <a:lnTo>
                      <a:pt x="536" y="110"/>
                    </a:lnTo>
                    <a:lnTo>
                      <a:pt x="407" y="128"/>
                    </a:lnTo>
                    <a:lnTo>
                      <a:pt x="294" y="179"/>
                    </a:lnTo>
                    <a:lnTo>
                      <a:pt x="205" y="256"/>
                    </a:lnTo>
                    <a:lnTo>
                      <a:pt x="147" y="354"/>
                    </a:lnTo>
                    <a:lnTo>
                      <a:pt x="126" y="467"/>
                    </a:lnTo>
                    <a:lnTo>
                      <a:pt x="126" y="21133"/>
                    </a:lnTo>
                    <a:lnTo>
                      <a:pt x="147" y="21246"/>
                    </a:lnTo>
                    <a:lnTo>
                      <a:pt x="205" y="21344"/>
                    </a:lnTo>
                    <a:lnTo>
                      <a:pt x="294" y="21421"/>
                    </a:lnTo>
                    <a:lnTo>
                      <a:pt x="407" y="21472"/>
                    </a:lnTo>
                    <a:lnTo>
                      <a:pt x="536" y="21490"/>
                    </a:lnTo>
                    <a:lnTo>
                      <a:pt x="21600" y="21490"/>
                    </a:lnTo>
                    <a:lnTo>
                      <a:pt x="21531" y="21536"/>
                    </a:lnTo>
                    <a:lnTo>
                      <a:pt x="21403" y="21583"/>
                    </a:lnTo>
                    <a:lnTo>
                      <a:pt x="21260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Shape"/>
              <p:cNvSpPr/>
              <p:nvPr/>
            </p:nvSpPr>
            <p:spPr>
              <a:xfrm>
                <a:off x="6939388" y="41212"/>
                <a:ext cx="175110" cy="8018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5" y="21600"/>
                    </a:moveTo>
                    <a:lnTo>
                      <a:pt x="0" y="21600"/>
                    </a:lnTo>
                    <a:lnTo>
                      <a:pt x="5231" y="21582"/>
                    </a:lnTo>
                    <a:lnTo>
                      <a:pt x="9766" y="21531"/>
                    </a:lnTo>
                    <a:lnTo>
                      <a:pt x="13338" y="21453"/>
                    </a:lnTo>
                    <a:lnTo>
                      <a:pt x="15678" y="21353"/>
                    </a:lnTo>
                    <a:lnTo>
                      <a:pt x="16518" y="21239"/>
                    </a:lnTo>
                    <a:lnTo>
                      <a:pt x="16518" y="361"/>
                    </a:lnTo>
                    <a:lnTo>
                      <a:pt x="15678" y="247"/>
                    </a:lnTo>
                    <a:lnTo>
                      <a:pt x="13338" y="147"/>
                    </a:lnTo>
                    <a:lnTo>
                      <a:pt x="9766" y="69"/>
                    </a:lnTo>
                    <a:lnTo>
                      <a:pt x="5231" y="18"/>
                    </a:lnTo>
                    <a:lnTo>
                      <a:pt x="0" y="0"/>
                    </a:lnTo>
                    <a:lnTo>
                      <a:pt x="13675" y="0"/>
                    </a:lnTo>
                    <a:lnTo>
                      <a:pt x="15279" y="27"/>
                    </a:lnTo>
                    <a:lnTo>
                      <a:pt x="18654" y="123"/>
                    </a:lnTo>
                    <a:lnTo>
                      <a:pt x="20829" y="235"/>
                    </a:lnTo>
                    <a:lnTo>
                      <a:pt x="21600" y="361"/>
                    </a:lnTo>
                    <a:lnTo>
                      <a:pt x="21600" y="21239"/>
                    </a:lnTo>
                    <a:lnTo>
                      <a:pt x="20829" y="21365"/>
                    </a:lnTo>
                    <a:lnTo>
                      <a:pt x="18654" y="21477"/>
                    </a:lnTo>
                    <a:lnTo>
                      <a:pt x="15279" y="21573"/>
                    </a:lnTo>
                    <a:lnTo>
                      <a:pt x="13675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625" name="object 10" descr="object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4867" y="284022"/>
              <a:ext cx="1830336" cy="1830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6" name="object 11" descr="object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6693" y="2893958"/>
              <a:ext cx="1601544" cy="1839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7" name="object 12" descr="object 12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31118" y="824459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8" name="object 13" descr="object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31118" y="1740495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0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5875">
              <a:defRPr spc="100"/>
            </a:pPr>
            <a:r>
              <a:t>BUSINESS</a:t>
            </a:r>
            <a:r>
              <a:rPr spc="-200"/>
              <a:t> </a:t>
            </a:r>
            <a:r>
              <a:rPr spc="0"/>
              <a:t>VENTURES</a:t>
            </a:r>
          </a:p>
        </p:txBody>
      </p:sp>
      <p:sp>
        <p:nvSpPr>
          <p:cNvPr id="631" name="object 15"/>
          <p:cNvSpPr txBox="1"/>
          <p:nvPr/>
        </p:nvSpPr>
        <p:spPr>
          <a:xfrm>
            <a:off x="3137548" y="2745694"/>
            <a:ext cx="3846196" cy="1503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7310" indent="12700">
              <a:lnSpc>
                <a:spcPct val="114700"/>
              </a:lnSpc>
              <a:spcBef>
                <a:spcPts val="100"/>
              </a:spcBef>
              <a:defRPr b="1" spc="-13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Lodging: </a:t>
            </a:r>
          </a:p>
          <a:p>
            <a:pPr marR="67310" indent="12700">
              <a:lnSpc>
                <a:spcPct val="114700"/>
              </a:lnSpc>
              <a:spcBef>
                <a:spcPts val="100"/>
              </a:spcBef>
              <a:defRPr spc="-13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20"/>
              <a:t>a</a:t>
            </a:r>
            <a:r>
              <a:rPr spc="-5"/>
              <a:t>ll</a:t>
            </a:r>
            <a:r>
              <a:rPr spc="-50"/>
              <a:t>e</a:t>
            </a:r>
            <a:r>
              <a:rPr spc="-34"/>
              <a:t>v</a:t>
            </a:r>
            <a:r>
              <a:rPr spc="-40"/>
              <a:t>i</a:t>
            </a:r>
            <a:r>
              <a:rPr spc="20"/>
              <a:t>a</a:t>
            </a:r>
            <a:r>
              <a:rPr spc="-25"/>
              <a:t>t</a:t>
            </a:r>
            <a:r>
              <a:rPr spc="-45"/>
              <a:t>e</a:t>
            </a:r>
            <a:r>
              <a:rPr spc="-120"/>
              <a:t> </a:t>
            </a:r>
            <a:r>
              <a:rPr spc="-25"/>
              <a:t>t</a:t>
            </a:r>
            <a:r>
              <a:rPr spc="-40"/>
              <a:t>h</a:t>
            </a:r>
            <a:r>
              <a:rPr spc="-45"/>
              <a:t>e</a:t>
            </a:r>
            <a:r>
              <a:rPr spc="-120"/>
              <a:t> </a:t>
            </a:r>
            <a:r>
              <a:rPr spc="20"/>
              <a:t>b</a:t>
            </a:r>
            <a:r>
              <a:rPr spc="-45"/>
              <a:t>u</a:t>
            </a:r>
            <a:r>
              <a:rPr spc="-55"/>
              <a:t>r</a:t>
            </a:r>
            <a:r>
              <a:rPr spc="25"/>
              <a:t>d</a:t>
            </a:r>
            <a:r>
              <a:rPr spc="-50"/>
              <a:t>e</a:t>
            </a:r>
            <a:r>
              <a:rPr spc="-30"/>
              <a:t>n</a:t>
            </a:r>
            <a:r>
              <a:rPr spc="-120"/>
              <a:t> </a:t>
            </a:r>
            <a:r>
              <a:rPr spc="25"/>
              <a:t>o</a:t>
            </a:r>
            <a:r>
              <a:rPr spc="-30"/>
              <a:t>f</a:t>
            </a:r>
            <a:r>
              <a:rPr spc="-120"/>
              <a:t> </a:t>
            </a:r>
            <a:r>
              <a:rPr spc="-5"/>
              <a:t>l</a:t>
            </a:r>
            <a:r>
              <a:rPr spc="25"/>
              <a:t>o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-25"/>
              <a:t>t</a:t>
            </a:r>
            <a:r>
              <a:rPr spc="-50"/>
              <a:t>e</a:t>
            </a:r>
            <a:r>
              <a:rPr spc="-55"/>
              <a:t>r</a:t>
            </a:r>
            <a:r>
              <a:rPr spc="-20"/>
              <a:t>m  </a:t>
            </a:r>
            <a:r>
              <a:rPr spc="-10"/>
              <a:t>accomodation</a:t>
            </a:r>
            <a:r>
              <a:rPr spc="-125"/>
              <a:t> </a:t>
            </a:r>
            <a:r>
              <a:rPr spc="-45"/>
              <a:t>rates</a:t>
            </a:r>
          </a:p>
          <a:p>
            <a:pPr marR="5080" indent="12700">
              <a:lnSpc>
                <a:spcPct val="114700"/>
              </a:lnSpc>
              <a:defRPr b="1" spc="-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RM25,000 (Non Waqf Fund)</a:t>
            </a:r>
          </a:p>
        </p:txBody>
      </p:sp>
      <p:grpSp>
        <p:nvGrpSpPr>
          <p:cNvPr id="637" name="object 16"/>
          <p:cNvGrpSpPr/>
          <p:nvPr/>
        </p:nvGrpSpPr>
        <p:grpSpPr>
          <a:xfrm>
            <a:off x="729937" y="5099444"/>
            <a:ext cx="2366974" cy="4391848"/>
            <a:chOff x="0" y="0"/>
            <a:chExt cx="2366972" cy="4391847"/>
          </a:xfrm>
        </p:grpSpPr>
        <p:pic>
          <p:nvPicPr>
            <p:cNvPr id="632" name="object 17" descr="object 1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0242" y="-1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3" name="object 18" descr="object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0242" y="1258356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4" name="object 19" descr="object 1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2418517"/>
              <a:ext cx="1849403" cy="1973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5" name="object 20" descr="object 2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0242" y="2850700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6" name="object 21" descr="object 2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0242" y="3765101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8" name="object 22"/>
          <p:cNvSpPr txBox="1"/>
          <p:nvPr/>
        </p:nvSpPr>
        <p:spPr>
          <a:xfrm>
            <a:off x="3214844" y="4925829"/>
            <a:ext cx="3887471" cy="1796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37820" indent="12700">
              <a:lnSpc>
                <a:spcPct val="114700"/>
              </a:lnSpc>
              <a:spcBef>
                <a:spcPts val="100"/>
              </a:spcBef>
              <a:defRPr b="1" spc="-8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</a:t>
            </a:r>
            <a:r>
              <a:rPr spc="-120"/>
              <a:t> </a:t>
            </a:r>
            <a:r>
              <a:rPr spc="15"/>
              <a:t>p</a:t>
            </a:r>
            <a:r>
              <a:rPr spc="-55"/>
              <a:t>r</a:t>
            </a:r>
            <a:r>
              <a:rPr spc="25"/>
              <a:t>o</a:t>
            </a:r>
            <a:r>
              <a:rPr spc="-165"/>
              <a:t>j</a:t>
            </a:r>
            <a:r>
              <a:rPr spc="-50"/>
              <a:t>e</a:t>
            </a:r>
            <a:r>
              <a:rPr spc="-69"/>
              <a:t>c</a:t>
            </a:r>
            <a:r>
              <a:rPr spc="-20"/>
              <a:t>t</a:t>
            </a:r>
            <a:r>
              <a:rPr spc="-120"/>
              <a:t> </a:t>
            </a:r>
            <a:r>
              <a:rPr spc="-40"/>
              <a:t>i</a:t>
            </a:r>
            <a:r>
              <a:rPr spc="-34"/>
              <a:t>n</a:t>
            </a:r>
            <a:r>
              <a:rPr spc="-40"/>
              <a:t>i</a:t>
            </a:r>
            <a:r>
              <a:rPr spc="-25"/>
              <a:t>t</a:t>
            </a:r>
            <a:r>
              <a:rPr spc="-40"/>
              <a:t>i</a:t>
            </a:r>
            <a:r>
              <a:rPr spc="20"/>
              <a:t>a</a:t>
            </a:r>
            <a:r>
              <a:rPr spc="-25"/>
              <a:t>t</a:t>
            </a:r>
            <a:r>
              <a:rPr spc="-50"/>
              <a:t>e</a:t>
            </a:r>
            <a:r>
              <a:rPr spc="30"/>
              <a:t>d</a:t>
            </a:r>
            <a:r>
              <a:rPr spc="-120"/>
              <a:t> </a:t>
            </a:r>
            <a:r>
              <a:rPr spc="-25"/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20"/>
              <a:t>a</a:t>
            </a:r>
            <a:r>
              <a:rPr spc="25"/>
              <a:t>dd</a:t>
            </a:r>
            <a:r>
              <a:rPr spc="-55"/>
              <a:t>r</a:t>
            </a:r>
            <a:r>
              <a:rPr spc="-50"/>
              <a:t>e</a:t>
            </a:r>
            <a:r>
              <a:rPr spc="85"/>
              <a:t>s</a:t>
            </a:r>
            <a:r>
              <a:rPr spc="90"/>
              <a:t>s</a:t>
            </a:r>
            <a:r>
              <a:rPr spc="-120"/>
              <a:t> </a:t>
            </a:r>
            <a:r>
              <a:rPr spc="-25"/>
              <a:t>t</a:t>
            </a:r>
            <a:r>
              <a:rPr spc="-40"/>
              <a:t>h</a:t>
            </a:r>
            <a:r>
              <a:rPr spc="-30"/>
              <a:t>e  </a:t>
            </a:r>
            <a:r>
              <a:rPr spc="85"/>
              <a:t>s</a:t>
            </a:r>
            <a:r>
              <a:rPr spc="-40"/>
              <a:t>h</a:t>
            </a:r>
            <a:r>
              <a:rPr spc="25"/>
              <a:t>o</a:t>
            </a:r>
            <a:r>
              <a:rPr spc="-55"/>
              <a:t>r</a:t>
            </a:r>
            <a:r>
              <a:rPr spc="-25"/>
              <a:t>t</a:t>
            </a:r>
            <a:r>
              <a:rPr spc="20"/>
              <a:t>a</a:t>
            </a:r>
            <a:r>
              <a:rPr spc="80"/>
              <a:t>g</a:t>
            </a:r>
            <a:r>
              <a:rPr spc="-45"/>
              <a:t>e</a:t>
            </a:r>
            <a:r>
              <a:rPr spc="-120"/>
              <a:t> </a:t>
            </a:r>
            <a:r>
              <a:rPr spc="25"/>
              <a:t>o</a:t>
            </a:r>
            <a:r>
              <a:rPr spc="-30"/>
              <a:t>f</a:t>
            </a:r>
            <a:r>
              <a:rPr spc="-120"/>
              <a:t> </a:t>
            </a:r>
            <a:r>
              <a:rPr spc="-40"/>
              <a:t>H</a:t>
            </a:r>
            <a:r>
              <a:rPr spc="20"/>
              <a:t>a</a:t>
            </a:r>
            <a:r>
              <a:rPr spc="-5"/>
              <a:t>l</a:t>
            </a:r>
            <a:r>
              <a:rPr spc="20"/>
              <a:t>a</a:t>
            </a:r>
            <a:r>
              <a:rPr spc="0"/>
              <a:t>l</a:t>
            </a:r>
            <a:r>
              <a:rPr spc="-120"/>
              <a:t> </a:t>
            </a:r>
            <a:r>
              <a:rPr spc="30"/>
              <a:t>B</a:t>
            </a:r>
            <a:r>
              <a:rPr spc="-50"/>
              <a:t>ee</a:t>
            </a:r>
            <a:r>
              <a:rPr spc="-30"/>
              <a:t>f</a:t>
            </a:r>
            <a:r>
              <a:rPr spc="-120"/>
              <a:t> </a:t>
            </a:r>
            <a:r>
              <a:rPr spc="15"/>
              <a:t>p</a:t>
            </a:r>
            <a:r>
              <a:rPr spc="-55"/>
              <a:t>r</a:t>
            </a:r>
            <a:r>
              <a:rPr spc="25"/>
              <a:t>od</a:t>
            </a:r>
            <a:r>
              <a:rPr spc="-45"/>
              <a:t>u</a:t>
            </a:r>
            <a:r>
              <a:rPr spc="-69"/>
              <a:t>c</a:t>
            </a:r>
            <a:r>
              <a:rPr spc="-25"/>
              <a:t>t</a:t>
            </a:r>
            <a:r>
              <a:rPr spc="-40"/>
              <a:t>i</a:t>
            </a:r>
            <a:r>
              <a:rPr spc="25"/>
              <a:t>o</a:t>
            </a:r>
            <a:r>
              <a:rPr spc="-20"/>
              <a:t>n  </a:t>
            </a:r>
            <a:r>
              <a:rPr spc="-69"/>
              <a:t>w</a:t>
            </a:r>
            <a:r>
              <a:rPr spc="-40"/>
              <a:t>hi</a:t>
            </a:r>
            <a:r>
              <a:rPr spc="-5"/>
              <a:t>l</a:t>
            </a:r>
            <a:r>
              <a:rPr spc="-45"/>
              <a:t>e</a:t>
            </a:r>
            <a:r>
              <a:rPr spc="-120"/>
              <a:t> </a:t>
            </a:r>
            <a:r>
              <a:rPr spc="15"/>
              <a:t>p</a:t>
            </a:r>
            <a:r>
              <a:rPr spc="-55"/>
              <a:t>r</a:t>
            </a:r>
            <a:r>
              <a:rPr spc="25"/>
              <a:t>o</a:t>
            </a:r>
            <a:r>
              <a:rPr spc="-34"/>
              <a:t>v</a:t>
            </a:r>
            <a:r>
              <a:rPr spc="-40"/>
              <a:t>i</a:t>
            </a:r>
            <a:r>
              <a:rPr spc="25"/>
              <a:t>d</a:t>
            </a:r>
            <a:r>
              <a:rPr spc="-40"/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-40"/>
              <a:t>i</a:t>
            </a:r>
            <a:r>
              <a:rPr spc="-34"/>
              <a:t>nv</a:t>
            </a:r>
            <a:r>
              <a:rPr spc="-50"/>
              <a:t>e</a:t>
            </a:r>
            <a:r>
              <a:rPr spc="85"/>
              <a:t>s</a:t>
            </a:r>
            <a:r>
              <a:rPr spc="-25"/>
              <a:t>t</a:t>
            </a:r>
            <a:r>
              <a:rPr spc="-34"/>
              <a:t>m</a:t>
            </a:r>
            <a:r>
              <a:rPr spc="-50"/>
              <a:t>e</a:t>
            </a:r>
            <a:r>
              <a:rPr spc="-34"/>
              <a:t>n</a:t>
            </a:r>
            <a:r>
              <a:rPr spc="-20"/>
              <a:t>t  </a:t>
            </a:r>
            <a:r>
              <a:rPr spc="-25"/>
              <a:t>opportunities</a:t>
            </a:r>
          </a:p>
          <a:p>
            <a:pPr marR="5080" indent="12700">
              <a:lnSpc>
                <a:spcPct val="114700"/>
              </a:lnSpc>
              <a:defRPr b="1" spc="-139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</a:t>
            </a:r>
            <a:r>
              <a:rPr spc="30"/>
              <a:t>o</a:t>
            </a:r>
            <a:r>
              <a:rPr spc="-120"/>
              <a:t> </a:t>
            </a:r>
            <a:r>
              <a:rPr spc="20"/>
              <a:t>a</a:t>
            </a:r>
            <a:r>
              <a:rPr spc="25"/>
              <a:t>dd</a:t>
            </a:r>
            <a:r>
              <a:rPr spc="-55"/>
              <a:t>r</a:t>
            </a:r>
            <a:r>
              <a:rPr spc="-50"/>
              <a:t>e</a:t>
            </a:r>
            <a:r>
              <a:rPr spc="85"/>
              <a:t>s</a:t>
            </a:r>
            <a:r>
              <a:rPr spc="90"/>
              <a:t>s</a:t>
            </a:r>
            <a:r>
              <a:rPr spc="-120"/>
              <a:t> </a:t>
            </a:r>
            <a:r>
              <a:rPr spc="-69"/>
              <a:t>c</a:t>
            </a:r>
            <a:r>
              <a:rPr spc="25"/>
              <a:t>o</a:t>
            </a:r>
            <a:r>
              <a:rPr spc="-55"/>
              <a:t>r</a:t>
            </a:r>
            <a:r>
              <a:rPr spc="-45"/>
              <a:t>e</a:t>
            </a:r>
            <a:r>
              <a:rPr spc="-120"/>
              <a:t> </a:t>
            </a:r>
            <a:r>
              <a:rPr spc="-34"/>
              <a:t>f</a:t>
            </a:r>
            <a:r>
              <a:rPr spc="25"/>
              <a:t>oo</a:t>
            </a:r>
            <a:r>
              <a:rPr spc="30"/>
              <a:t>d</a:t>
            </a:r>
            <a:r>
              <a:rPr spc="-120"/>
              <a:t> </a:t>
            </a:r>
            <a:r>
              <a:rPr spc="85"/>
              <a:t>s</a:t>
            </a:r>
            <a:r>
              <a:rPr spc="-50"/>
              <a:t>e</a:t>
            </a:r>
            <a:r>
              <a:rPr spc="-69"/>
              <a:t>c</a:t>
            </a:r>
            <a:r>
              <a:rPr spc="-45"/>
              <a:t>u</a:t>
            </a:r>
            <a:r>
              <a:rPr spc="-55"/>
              <a:t>r</a:t>
            </a:r>
            <a:r>
              <a:rPr spc="-40"/>
              <a:t>i</a:t>
            </a:r>
            <a:r>
              <a:rPr spc="-25"/>
              <a:t>t</a:t>
            </a:r>
            <a:r>
              <a:rPr spc="-30"/>
              <a:t>y</a:t>
            </a:r>
            <a:r>
              <a:rPr spc="-120"/>
              <a:t> </a:t>
            </a:r>
            <a:r>
              <a:rPr spc="-40"/>
              <a:t>i</a:t>
            </a:r>
            <a:r>
              <a:rPr spc="85"/>
              <a:t>ss</a:t>
            </a:r>
            <a:r>
              <a:rPr spc="-45"/>
              <a:t>u</a:t>
            </a:r>
            <a:r>
              <a:rPr spc="-30"/>
              <a:t>e  </a:t>
            </a:r>
            <a:r>
              <a:rPr spc="20"/>
              <a:t>b</a:t>
            </a:r>
            <a:r>
              <a:rPr spc="-30"/>
              <a:t>y</a:t>
            </a:r>
            <a:r>
              <a:rPr spc="-120"/>
              <a:t> </a:t>
            </a:r>
            <a:r>
              <a:rPr spc="-50"/>
              <a:t>e</a:t>
            </a:r>
            <a:r>
              <a:rPr spc="-34"/>
              <a:t>m</a:t>
            </a:r>
            <a:r>
              <a:rPr spc="15"/>
              <a:t>p</a:t>
            </a:r>
            <a:r>
              <a:rPr spc="25"/>
              <a:t>o</a:t>
            </a:r>
            <a:r>
              <a:rPr spc="-69"/>
              <a:t>w</a:t>
            </a:r>
            <a:r>
              <a:rPr spc="-50"/>
              <a:t>e</a:t>
            </a:r>
            <a:r>
              <a:rPr spc="-55"/>
              <a:t>r</a:t>
            </a:r>
            <a:r>
              <a:rPr spc="-40"/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-5"/>
              <a:t>l</a:t>
            </a:r>
            <a:r>
              <a:rPr spc="25"/>
              <a:t>o</a:t>
            </a:r>
            <a:r>
              <a:rPr spc="-69"/>
              <a:t>c</a:t>
            </a:r>
            <a:r>
              <a:rPr spc="20"/>
              <a:t>a</a:t>
            </a:r>
            <a:r>
              <a:rPr spc="0"/>
              <a:t>l</a:t>
            </a:r>
            <a:r>
              <a:rPr spc="-120"/>
              <a:t> </a:t>
            </a:r>
            <a:r>
              <a:rPr spc="20"/>
              <a:t>b</a:t>
            </a:r>
            <a:r>
              <a:rPr spc="-50"/>
              <a:t>ee</a:t>
            </a:r>
            <a:r>
              <a:rPr spc="-30"/>
              <a:t>f</a:t>
            </a:r>
            <a:r>
              <a:rPr spc="-120"/>
              <a:t> </a:t>
            </a:r>
            <a:r>
              <a:rPr spc="15"/>
              <a:t>p</a:t>
            </a:r>
            <a:r>
              <a:rPr spc="-55"/>
              <a:t>r</a:t>
            </a:r>
            <a:r>
              <a:rPr spc="25"/>
              <a:t>od</a:t>
            </a:r>
            <a:r>
              <a:rPr spc="-45"/>
              <a:t>u</a:t>
            </a:r>
            <a:r>
              <a:rPr spc="-69"/>
              <a:t>c</a:t>
            </a:r>
            <a:r>
              <a:rPr spc="-50"/>
              <a:t>e</a:t>
            </a:r>
            <a:r>
              <a:rPr spc="-55"/>
              <a:t>r</a:t>
            </a:r>
            <a:r>
              <a:rPr spc="85"/>
              <a:t>s</a:t>
            </a:r>
          </a:p>
        </p:txBody>
      </p:sp>
      <p:sp>
        <p:nvSpPr>
          <p:cNvPr id="639" name="object 23"/>
          <p:cNvSpPr txBox="1"/>
          <p:nvPr/>
        </p:nvSpPr>
        <p:spPr>
          <a:xfrm>
            <a:off x="3214844" y="7822217"/>
            <a:ext cx="3896996" cy="1490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806450" indent="12700">
              <a:lnSpc>
                <a:spcPct val="114700"/>
              </a:lnSpc>
              <a:spcBef>
                <a:spcPts val="100"/>
              </a:spcBef>
              <a:defRPr b="1" spc="-8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Business: </a:t>
            </a:r>
            <a:r>
              <a:rPr b="0" spc="-69"/>
              <a:t>C</a:t>
            </a:r>
            <a:r>
              <a:rPr b="0" spc="20"/>
              <a:t>a</a:t>
            </a:r>
            <a:r>
              <a:rPr b="0" spc="85"/>
              <a:t>s</a:t>
            </a:r>
            <a:r>
              <a:rPr b="0" spc="-40"/>
              <a:t>h</a:t>
            </a:r>
            <a:r>
              <a:rPr b="0" spc="-50"/>
              <a:t>e</a:t>
            </a:r>
            <a:r>
              <a:rPr b="0" spc="-40"/>
              <a:t>w nut  </a:t>
            </a:r>
            <a:r>
              <a:rPr b="0" spc="5"/>
              <a:t>processing</a:t>
            </a:r>
            <a:r>
              <a:rPr b="0" spc="-139"/>
              <a:t> </a:t>
            </a:r>
            <a:r>
              <a:rPr b="0" spc="5"/>
              <a:t>and</a:t>
            </a:r>
            <a:r>
              <a:rPr b="0" spc="-135"/>
              <a:t> </a:t>
            </a:r>
            <a:r>
              <a:rPr b="0" spc="10"/>
              <a:t>packaging</a:t>
            </a:r>
            <a:r>
              <a:rPr b="0" spc="-135"/>
              <a:t> </a:t>
            </a:r>
            <a:r>
              <a:rPr b="0" spc="-20"/>
              <a:t>for </a:t>
            </a:r>
            <a:r>
              <a:rPr b="0" spc="-525"/>
              <a:t> </a:t>
            </a:r>
            <a:r>
              <a:rPr b="0" spc="-40"/>
              <a:t>exporting</a:t>
            </a:r>
          </a:p>
          <a:p>
            <a:pPr marR="5080" indent="12700">
              <a:lnSpc>
                <a:spcPct val="114700"/>
              </a:lnSpc>
              <a:defRPr b="1" spc="-8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RM1,500,000 (Non Waqf Fund)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45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642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3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4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46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52" name="object 8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grpSp>
          <p:nvGrpSpPr>
            <p:cNvPr id="649" name="object 9"/>
            <p:cNvGrpSpPr/>
            <p:nvPr/>
          </p:nvGrpSpPr>
          <p:grpSpPr>
            <a:xfrm>
              <a:off x="0" y="0"/>
              <a:ext cx="7114498" cy="8100782"/>
              <a:chOff x="0" y="0"/>
              <a:chExt cx="7114497" cy="8100781"/>
            </a:xfrm>
          </p:grpSpPr>
          <p:sp>
            <p:nvSpPr>
              <p:cNvPr id="647" name="Shape"/>
              <p:cNvSpPr/>
              <p:nvPr/>
            </p:nvSpPr>
            <p:spPr>
              <a:xfrm>
                <a:off x="0" y="0"/>
                <a:ext cx="7050249" cy="810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0" y="21600"/>
                    </a:moveTo>
                    <a:lnTo>
                      <a:pt x="536" y="21600"/>
                    </a:lnTo>
                    <a:lnTo>
                      <a:pt x="394" y="21583"/>
                    </a:lnTo>
                    <a:lnTo>
                      <a:pt x="266" y="21536"/>
                    </a:lnTo>
                    <a:lnTo>
                      <a:pt x="157" y="21463"/>
                    </a:lnTo>
                    <a:lnTo>
                      <a:pt x="73" y="21369"/>
                    </a:lnTo>
                    <a:lnTo>
                      <a:pt x="19" y="21257"/>
                    </a:lnTo>
                    <a:lnTo>
                      <a:pt x="0" y="21133"/>
                    </a:lnTo>
                    <a:lnTo>
                      <a:pt x="0" y="467"/>
                    </a:lnTo>
                    <a:lnTo>
                      <a:pt x="19" y="343"/>
                    </a:lnTo>
                    <a:lnTo>
                      <a:pt x="73" y="231"/>
                    </a:lnTo>
                    <a:lnTo>
                      <a:pt x="157" y="137"/>
                    </a:lnTo>
                    <a:lnTo>
                      <a:pt x="266" y="64"/>
                    </a:lnTo>
                    <a:lnTo>
                      <a:pt x="394" y="17"/>
                    </a:lnTo>
                    <a:lnTo>
                      <a:pt x="536" y="0"/>
                    </a:lnTo>
                    <a:lnTo>
                      <a:pt x="21260" y="0"/>
                    </a:lnTo>
                    <a:lnTo>
                      <a:pt x="21403" y="17"/>
                    </a:lnTo>
                    <a:lnTo>
                      <a:pt x="21531" y="64"/>
                    </a:lnTo>
                    <a:lnTo>
                      <a:pt x="21600" y="110"/>
                    </a:lnTo>
                    <a:lnTo>
                      <a:pt x="536" y="110"/>
                    </a:lnTo>
                    <a:lnTo>
                      <a:pt x="407" y="128"/>
                    </a:lnTo>
                    <a:lnTo>
                      <a:pt x="294" y="179"/>
                    </a:lnTo>
                    <a:lnTo>
                      <a:pt x="205" y="256"/>
                    </a:lnTo>
                    <a:lnTo>
                      <a:pt x="147" y="354"/>
                    </a:lnTo>
                    <a:lnTo>
                      <a:pt x="126" y="467"/>
                    </a:lnTo>
                    <a:lnTo>
                      <a:pt x="126" y="21133"/>
                    </a:lnTo>
                    <a:lnTo>
                      <a:pt x="147" y="21246"/>
                    </a:lnTo>
                    <a:lnTo>
                      <a:pt x="205" y="21344"/>
                    </a:lnTo>
                    <a:lnTo>
                      <a:pt x="294" y="21421"/>
                    </a:lnTo>
                    <a:lnTo>
                      <a:pt x="407" y="21472"/>
                    </a:lnTo>
                    <a:lnTo>
                      <a:pt x="536" y="21490"/>
                    </a:lnTo>
                    <a:lnTo>
                      <a:pt x="21600" y="21490"/>
                    </a:lnTo>
                    <a:lnTo>
                      <a:pt x="21531" y="21536"/>
                    </a:lnTo>
                    <a:lnTo>
                      <a:pt x="21403" y="21583"/>
                    </a:lnTo>
                    <a:lnTo>
                      <a:pt x="21260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8" name="Shape"/>
              <p:cNvSpPr/>
              <p:nvPr/>
            </p:nvSpPr>
            <p:spPr>
              <a:xfrm>
                <a:off x="6939388" y="41212"/>
                <a:ext cx="175110" cy="8018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5" y="21600"/>
                    </a:moveTo>
                    <a:lnTo>
                      <a:pt x="0" y="21600"/>
                    </a:lnTo>
                    <a:lnTo>
                      <a:pt x="5231" y="21582"/>
                    </a:lnTo>
                    <a:lnTo>
                      <a:pt x="9766" y="21531"/>
                    </a:lnTo>
                    <a:lnTo>
                      <a:pt x="13338" y="21453"/>
                    </a:lnTo>
                    <a:lnTo>
                      <a:pt x="15678" y="21353"/>
                    </a:lnTo>
                    <a:lnTo>
                      <a:pt x="16518" y="21239"/>
                    </a:lnTo>
                    <a:lnTo>
                      <a:pt x="16518" y="361"/>
                    </a:lnTo>
                    <a:lnTo>
                      <a:pt x="15678" y="247"/>
                    </a:lnTo>
                    <a:lnTo>
                      <a:pt x="13338" y="147"/>
                    </a:lnTo>
                    <a:lnTo>
                      <a:pt x="9766" y="69"/>
                    </a:lnTo>
                    <a:lnTo>
                      <a:pt x="5231" y="18"/>
                    </a:lnTo>
                    <a:lnTo>
                      <a:pt x="0" y="0"/>
                    </a:lnTo>
                    <a:lnTo>
                      <a:pt x="13675" y="0"/>
                    </a:lnTo>
                    <a:lnTo>
                      <a:pt x="15279" y="27"/>
                    </a:lnTo>
                    <a:lnTo>
                      <a:pt x="18654" y="123"/>
                    </a:lnTo>
                    <a:lnTo>
                      <a:pt x="20829" y="235"/>
                    </a:lnTo>
                    <a:lnTo>
                      <a:pt x="21600" y="361"/>
                    </a:lnTo>
                    <a:lnTo>
                      <a:pt x="21600" y="21239"/>
                    </a:lnTo>
                    <a:lnTo>
                      <a:pt x="20829" y="21365"/>
                    </a:lnTo>
                    <a:lnTo>
                      <a:pt x="18654" y="21477"/>
                    </a:lnTo>
                    <a:lnTo>
                      <a:pt x="15279" y="21573"/>
                    </a:lnTo>
                    <a:lnTo>
                      <a:pt x="13675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650" name="object 10" descr="object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31118" y="824455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1" name="object 11" descr="object 1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31118" y="1453633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3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5875">
              <a:defRPr spc="100"/>
            </a:pPr>
            <a:r>
              <a:t>BUSINESS</a:t>
            </a:r>
            <a:r>
              <a:rPr spc="-200"/>
              <a:t> </a:t>
            </a:r>
            <a:r>
              <a:rPr spc="0"/>
              <a:t>VENTURES</a:t>
            </a:r>
          </a:p>
        </p:txBody>
      </p:sp>
      <p:sp>
        <p:nvSpPr>
          <p:cNvPr id="654" name="object 13"/>
          <p:cNvSpPr txBox="1"/>
          <p:nvPr/>
        </p:nvSpPr>
        <p:spPr>
          <a:xfrm>
            <a:off x="3137548" y="2745690"/>
            <a:ext cx="3636010" cy="2102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3970" indent="12700">
              <a:lnSpc>
                <a:spcPct val="114700"/>
              </a:lnSpc>
              <a:spcBef>
                <a:spcPts val="100"/>
              </a:spcBef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Farm: </a:t>
            </a:r>
            <a:r>
              <a:rPr b="0" spc="80"/>
              <a:t>G</a:t>
            </a:r>
            <a:r>
              <a:rPr b="0" spc="25"/>
              <a:t>o</a:t>
            </a:r>
            <a:r>
              <a:rPr b="0" spc="20"/>
              <a:t>a</a:t>
            </a:r>
            <a:r>
              <a:rPr b="0" spc="-20"/>
              <a:t>t  </a:t>
            </a:r>
            <a:r>
              <a:rPr b="0" spc="-34"/>
              <a:t>f</a:t>
            </a:r>
            <a:r>
              <a:rPr b="0" spc="20"/>
              <a:t>a</a:t>
            </a:r>
            <a:r>
              <a:rPr b="0" spc="-55"/>
              <a:t>r</a:t>
            </a:r>
            <a:r>
              <a:rPr b="0" spc="-30"/>
              <a:t>m</a:t>
            </a:r>
            <a:r>
              <a:rPr b="0" spc="-120"/>
              <a:t> </a:t>
            </a:r>
            <a:r>
              <a:rPr b="0" spc="-34"/>
              <a:t>f</a:t>
            </a:r>
            <a:r>
              <a:rPr b="0" spc="25"/>
              <a:t>o</a:t>
            </a:r>
            <a:r>
              <a:rPr b="0" spc="-50"/>
              <a:t>r</a:t>
            </a:r>
            <a:r>
              <a:rPr b="0" spc="-120"/>
              <a:t> </a:t>
            </a:r>
            <a:r>
              <a:rPr b="0" spc="-25"/>
              <a:t>t</a:t>
            </a:r>
            <a:r>
              <a:rPr b="0" spc="-55"/>
              <a:t>r</a:t>
            </a:r>
            <a:r>
              <a:rPr b="0" spc="20"/>
              <a:t>a</a:t>
            </a:r>
            <a:r>
              <a:rPr b="0" spc="25"/>
              <a:t>d</a:t>
            </a:r>
            <a:r>
              <a:rPr b="0" spc="-40"/>
              <a:t>i</a:t>
            </a:r>
            <a:r>
              <a:rPr b="0" spc="-34"/>
              <a:t>n</a:t>
            </a:r>
            <a:r>
              <a:rPr b="0" spc="85"/>
              <a:t>g</a:t>
            </a:r>
            <a:r>
              <a:rPr b="0" spc="-120"/>
              <a:t> </a:t>
            </a:r>
            <a:r>
              <a:rPr b="0" spc="20"/>
              <a:t>a</a:t>
            </a:r>
            <a:r>
              <a:rPr b="0" spc="-34"/>
              <a:t>n</a:t>
            </a:r>
            <a:r>
              <a:rPr b="0" spc="30"/>
              <a:t>d</a:t>
            </a:r>
            <a:r>
              <a:rPr b="0" spc="-120"/>
              <a:t> </a:t>
            </a:r>
            <a:r>
              <a:rPr b="0" spc="-55"/>
              <a:t>r</a:t>
            </a:r>
            <a:r>
              <a:rPr b="0" spc="-50"/>
              <a:t>e</a:t>
            </a:r>
            <a:r>
              <a:rPr b="0" spc="20"/>
              <a:t>a</a:t>
            </a:r>
            <a:r>
              <a:rPr b="0" spc="-55"/>
              <a:t>r</a:t>
            </a:r>
            <a:r>
              <a:rPr b="0" spc="-40"/>
              <a:t>i</a:t>
            </a:r>
            <a:r>
              <a:rPr b="0" spc="-34"/>
              <a:t>n</a:t>
            </a:r>
            <a:r>
              <a:rPr b="0" spc="80"/>
              <a:t>g</a:t>
            </a:r>
          </a:p>
          <a:p>
            <a:pPr marR="5080" indent="12700" algn="just">
              <a:lnSpc>
                <a:spcPct val="114700"/>
              </a:lnSpc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</a:t>
            </a:r>
            <a:r>
              <a:rPr spc="-55"/>
              <a:t>r</a:t>
            </a:r>
            <a:r>
              <a:rPr spc="25"/>
              <a:t>o</a:t>
            </a:r>
            <a:r>
              <a:rPr spc="-34"/>
              <a:t>v</a:t>
            </a:r>
            <a:r>
              <a:rPr spc="-40"/>
              <a:t>i</a:t>
            </a:r>
            <a:r>
              <a:rPr spc="25"/>
              <a:t>d</a:t>
            </a:r>
            <a:r>
              <a:rPr spc="-40"/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20"/>
              <a:t>a</a:t>
            </a:r>
            <a:r>
              <a:rPr spc="-30"/>
              <a:t>n</a:t>
            </a:r>
            <a:r>
              <a:rPr spc="-120"/>
              <a:t> </a:t>
            </a:r>
            <a:r>
              <a:rPr spc="20"/>
              <a:t>a</a:t>
            </a:r>
            <a:r>
              <a:rPr spc="-5"/>
              <a:t>l</a:t>
            </a:r>
            <a:r>
              <a:rPr spc="-25"/>
              <a:t>t</a:t>
            </a:r>
            <a:r>
              <a:rPr spc="-50"/>
              <a:t>e</a:t>
            </a:r>
            <a:r>
              <a:rPr spc="-55"/>
              <a:t>r</a:t>
            </a:r>
            <a:r>
              <a:rPr spc="-34"/>
              <a:t>n</a:t>
            </a:r>
            <a:r>
              <a:rPr spc="20"/>
              <a:t>a</a:t>
            </a:r>
            <a:r>
              <a:rPr spc="-25"/>
              <a:t>t</a:t>
            </a:r>
            <a:r>
              <a:rPr spc="-40"/>
              <a:t>i</a:t>
            </a:r>
            <a:r>
              <a:rPr spc="-34"/>
              <a:t>v</a:t>
            </a:r>
            <a:r>
              <a:rPr spc="-45"/>
              <a:t>e</a:t>
            </a:r>
            <a:r>
              <a:rPr spc="-120"/>
              <a:t> </a:t>
            </a:r>
            <a:r>
              <a:rPr spc="-34"/>
              <a:t>m</a:t>
            </a:r>
            <a:r>
              <a:rPr spc="20"/>
              <a:t>a</a:t>
            </a:r>
            <a:r>
              <a:rPr spc="-55"/>
              <a:t>r</a:t>
            </a:r>
            <a:r>
              <a:rPr spc="0"/>
              <a:t>k</a:t>
            </a:r>
            <a:r>
              <a:rPr spc="-50"/>
              <a:t>e</a:t>
            </a:r>
            <a:r>
              <a:rPr spc="-20"/>
              <a:t>t</a:t>
            </a:r>
            <a:r>
              <a:rPr spc="-120"/>
              <a:t> </a:t>
            </a:r>
            <a:r>
              <a:rPr spc="20"/>
              <a:t>a</a:t>
            </a:r>
            <a:r>
              <a:rPr spc="69"/>
              <a:t>s  </a:t>
            </a:r>
            <a:r>
              <a:rPr spc="-69"/>
              <a:t>w</a:t>
            </a:r>
            <a:r>
              <a:rPr spc="-50"/>
              <a:t>e</a:t>
            </a:r>
            <a:r>
              <a:rPr spc="-5"/>
              <a:t>l</a:t>
            </a:r>
            <a:r>
              <a:rPr spc="0"/>
              <a:t>l</a:t>
            </a:r>
            <a:r>
              <a:rPr spc="-120"/>
              <a:t> </a:t>
            </a:r>
            <a:r>
              <a:rPr spc="20"/>
              <a:t>a</a:t>
            </a:r>
            <a:r>
              <a:rPr spc="90"/>
              <a:t>s</a:t>
            </a:r>
            <a:r>
              <a:rPr spc="-120"/>
              <a:t> </a:t>
            </a:r>
            <a:r>
              <a:rPr spc="-165"/>
              <a:t>j</a:t>
            </a:r>
            <a:r>
              <a:rPr spc="25"/>
              <a:t>ob</a:t>
            </a:r>
            <a:r>
              <a:rPr spc="-120"/>
              <a:t> </a:t>
            </a:r>
            <a:r>
              <a:rPr spc="25"/>
              <a:t>o</a:t>
            </a:r>
            <a:r>
              <a:t>pp</a:t>
            </a:r>
            <a:r>
              <a:rPr spc="25"/>
              <a:t>o</a:t>
            </a:r>
            <a:r>
              <a:rPr spc="-55"/>
              <a:t>r</a:t>
            </a:r>
            <a:r>
              <a:rPr spc="-25"/>
              <a:t>t</a:t>
            </a:r>
            <a:r>
              <a:rPr spc="-45"/>
              <a:t>u</a:t>
            </a:r>
            <a:r>
              <a:rPr spc="-34"/>
              <a:t>n</a:t>
            </a:r>
            <a:r>
              <a:rPr spc="-40"/>
              <a:t>i</a:t>
            </a:r>
            <a:r>
              <a:rPr spc="-25"/>
              <a:t>t</a:t>
            </a:r>
            <a:r>
              <a:rPr spc="-50"/>
              <a:t>e</a:t>
            </a:r>
            <a:r>
              <a:rPr spc="90"/>
              <a:t>s</a:t>
            </a:r>
            <a:r>
              <a:rPr spc="-120"/>
              <a:t> </a:t>
            </a:r>
            <a:r>
              <a:rPr spc="20"/>
              <a:t>a</a:t>
            </a:r>
            <a:r>
              <a:rPr spc="-34"/>
              <a:t>n</a:t>
            </a:r>
            <a:r>
              <a:rPr spc="30"/>
              <a:t>d</a:t>
            </a:r>
            <a:r>
              <a:rPr spc="-120"/>
              <a:t> </a:t>
            </a:r>
            <a:r>
              <a:rPr spc="-34"/>
              <a:t>v</a:t>
            </a:r>
            <a:r>
              <a:rPr spc="20"/>
              <a:t>a</a:t>
            </a:r>
            <a:r>
              <a:rPr spc="-5"/>
              <a:t>l</a:t>
            </a:r>
            <a:r>
              <a:rPr spc="-45"/>
              <a:t>u</a:t>
            </a:r>
            <a:r>
              <a:rPr spc="-30"/>
              <a:t>e  </a:t>
            </a:r>
            <a:r>
              <a:rPr spc="-65"/>
              <a:t>chain</a:t>
            </a:r>
          </a:p>
          <a:p>
            <a:pPr marR="5080" indent="12700">
              <a:lnSpc>
                <a:spcPct val="114700"/>
              </a:lnSpc>
              <a:defRPr b="1" spc="-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RM170,000 (Non Waqf Fund)</a:t>
            </a:r>
          </a:p>
        </p:txBody>
      </p:sp>
      <p:grpSp>
        <p:nvGrpSpPr>
          <p:cNvPr id="659" name="object 14"/>
          <p:cNvGrpSpPr/>
          <p:nvPr/>
        </p:nvGrpSpPr>
        <p:grpSpPr>
          <a:xfrm>
            <a:off x="474734" y="2613606"/>
            <a:ext cx="2532047" cy="3618318"/>
            <a:chOff x="0" y="0"/>
            <a:chExt cx="2532045" cy="3618317"/>
          </a:xfrm>
        </p:grpSpPr>
        <p:pic>
          <p:nvPicPr>
            <p:cNvPr id="655" name="object 15" descr="object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65315" y="2918651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6" name="object 16" descr="object 1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65315" y="3547828"/>
              <a:ext cx="66731" cy="66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7" name="object 17" descr="object 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6858" y="0"/>
              <a:ext cx="1849403" cy="161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8" name="object 18" descr="object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808013"/>
              <a:ext cx="2297453" cy="810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0" name="object 20"/>
          <p:cNvSpPr txBox="1"/>
          <p:nvPr/>
        </p:nvSpPr>
        <p:spPr>
          <a:xfrm>
            <a:off x="3168650" y="5358641"/>
            <a:ext cx="3984625" cy="2102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89559" indent="12700">
              <a:lnSpc>
                <a:spcPct val="114700"/>
              </a:lnSpc>
              <a:spcBef>
                <a:spcPts val="100"/>
              </a:spcBef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20"/>
              <a:t>aq</a:t>
            </a:r>
            <a:r>
              <a:rPr spc="-34"/>
              <a:t>f</a:t>
            </a:r>
            <a:r>
              <a:rPr spc="-50"/>
              <a:t> E</a:t>
            </a:r>
            <a:r>
              <a:rPr spc="-34"/>
              <a:t>m</a:t>
            </a:r>
            <a:r>
              <a:rPr spc="20"/>
              <a:t>b</a:t>
            </a:r>
            <a:r>
              <a:rPr spc="-50"/>
              <a:t>e</a:t>
            </a:r>
            <a:r>
              <a:rPr spc="25"/>
              <a:t>dd</a:t>
            </a:r>
            <a:r>
              <a:rPr spc="-50"/>
              <a:t>e</a:t>
            </a:r>
            <a:r>
              <a:rPr spc="30"/>
              <a:t>d Service:</a:t>
            </a:r>
            <a:r>
              <a:rPr spc="-120"/>
              <a:t> </a:t>
            </a:r>
            <a:r>
              <a:rPr b="0" spc="-69"/>
              <a:t>C</a:t>
            </a:r>
            <a:r>
              <a:rPr b="0" spc="25"/>
              <a:t>o</a:t>
            </a:r>
            <a:r>
              <a:rPr b="0"/>
              <a:t>p</a:t>
            </a:r>
            <a:r>
              <a:rPr b="0" spc="-40"/>
              <a:t>i</a:t>
            </a:r>
            <a:r>
              <a:rPr b="0" spc="-50"/>
              <a:t>e</a:t>
            </a:r>
            <a:r>
              <a:rPr b="0" spc="-40"/>
              <a:t>r  </a:t>
            </a:r>
            <a:r>
              <a:rPr b="0" spc="-34"/>
              <a:t>m</a:t>
            </a:r>
            <a:r>
              <a:rPr b="0" spc="20"/>
              <a:t>a</a:t>
            </a:r>
            <a:r>
              <a:rPr b="0" spc="-69"/>
              <a:t>c</a:t>
            </a:r>
            <a:r>
              <a:rPr b="0" spc="-40"/>
              <a:t>hi</a:t>
            </a:r>
            <a:r>
              <a:rPr b="0" spc="-34"/>
              <a:t>n</a:t>
            </a:r>
            <a:r>
              <a:rPr b="0" spc="-45"/>
              <a:t>e</a:t>
            </a:r>
            <a:r>
              <a:rPr b="0" spc="-120"/>
              <a:t> </a:t>
            </a:r>
            <a:r>
              <a:rPr b="0" spc="-55"/>
              <a:t>r</a:t>
            </a:r>
            <a:r>
              <a:rPr b="0" spc="-50"/>
              <a:t>e</a:t>
            </a:r>
            <a:r>
              <a:rPr b="0" spc="-34"/>
              <a:t>n</a:t>
            </a:r>
            <a:r>
              <a:rPr b="0" spc="-25"/>
              <a:t>t</a:t>
            </a:r>
            <a:r>
              <a:rPr b="0" spc="20"/>
              <a:t>a</a:t>
            </a:r>
            <a:r>
              <a:rPr b="0" spc="0"/>
              <a:t>l</a:t>
            </a:r>
            <a:r>
              <a:rPr b="0" spc="-120"/>
              <a:t> </a:t>
            </a:r>
            <a:r>
              <a:rPr b="0" spc="20"/>
              <a:t>a</a:t>
            </a:r>
            <a:r>
              <a:rPr b="0" spc="-34"/>
              <a:t>n</a:t>
            </a:r>
            <a:r>
              <a:rPr b="0" spc="30"/>
              <a:t>d</a:t>
            </a:r>
            <a:r>
              <a:rPr b="0" spc="-120"/>
              <a:t> </a:t>
            </a:r>
            <a:r>
              <a:rPr b="0" spc="85"/>
              <a:t>s</a:t>
            </a:r>
            <a:r>
              <a:rPr b="0" spc="-50"/>
              <a:t>e</a:t>
            </a:r>
            <a:r>
              <a:rPr b="0" spc="-55"/>
              <a:t>r</a:t>
            </a:r>
            <a:r>
              <a:rPr b="0" spc="-34"/>
              <a:t>v</a:t>
            </a:r>
            <a:r>
              <a:rPr b="0" spc="-40"/>
              <a:t>i</a:t>
            </a:r>
            <a:r>
              <a:rPr b="0" spc="-69"/>
              <a:t>c</a:t>
            </a:r>
            <a:r>
              <a:rPr b="0" spc="-50"/>
              <a:t>e</a:t>
            </a:r>
            <a:r>
              <a:rPr b="0" spc="85"/>
              <a:t>s</a:t>
            </a:r>
          </a:p>
          <a:p>
            <a:pPr marR="5080" indent="12700">
              <a:lnSpc>
                <a:spcPct val="114700"/>
              </a:lnSpc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</a:t>
            </a:r>
            <a:r>
              <a:rPr spc="20"/>
              <a:t>a</a:t>
            </a:r>
            <a:r>
              <a:rPr spc="-40"/>
              <a:t>i</a:t>
            </a:r>
            <a:r>
              <a:rPr spc="-34"/>
              <a:t>n</a:t>
            </a:r>
            <a:r>
              <a:rPr spc="-25"/>
              <a:t>t</a:t>
            </a:r>
            <a:r>
              <a:rPr spc="20"/>
              <a:t>a</a:t>
            </a:r>
            <a:r>
              <a:rPr spc="-40"/>
              <a:t>i</a:t>
            </a:r>
            <a:r>
              <a:rPr spc="-34"/>
              <a:t>n</a:t>
            </a:r>
            <a:r>
              <a:rPr spc="-40"/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20"/>
              <a:t>a</a:t>
            </a:r>
            <a:r>
              <a:rPr spc="-34"/>
              <a:t>n</a:t>
            </a:r>
            <a:r>
              <a:rPr spc="30"/>
              <a:t>d</a:t>
            </a:r>
            <a:r>
              <a:rPr spc="-120"/>
              <a:t> </a:t>
            </a:r>
            <a:r>
              <a:rPr spc="25"/>
              <a:t>d</a:t>
            </a:r>
            <a:r>
              <a:rPr spc="-50"/>
              <a:t>e</a:t>
            </a:r>
            <a:r>
              <a:rPr spc="-34"/>
              <a:t>v</a:t>
            </a:r>
            <a:r>
              <a:rPr spc="-50"/>
              <a:t>e</a:t>
            </a:r>
            <a:r>
              <a:rPr spc="-5"/>
              <a:t>l</a:t>
            </a:r>
            <a:r>
              <a:rPr spc="25"/>
              <a:t>o</a:t>
            </a:r>
            <a:r>
              <a:rPr spc="15"/>
              <a:t>p</a:t>
            </a:r>
            <a:r>
              <a:rPr spc="-40"/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-34"/>
              <a:t>n</a:t>
            </a:r>
            <a:r>
              <a:rPr spc="-50"/>
              <a:t>e</a:t>
            </a:r>
            <a:r>
              <a:rPr spc="-65"/>
              <a:t>w</a:t>
            </a:r>
            <a:r>
              <a:rPr spc="-120"/>
              <a:t> </a:t>
            </a:r>
            <a:r>
              <a:rPr spc="-69"/>
              <a:t>w</a:t>
            </a:r>
            <a:r>
              <a:rPr spc="20"/>
              <a:t>a</a:t>
            </a:r>
            <a:r>
              <a:rPr spc="-34"/>
              <a:t>y</a:t>
            </a:r>
            <a:r>
              <a:rPr spc="69"/>
              <a:t>s  </a:t>
            </a:r>
            <a:r>
              <a:rPr spc="-40"/>
              <a:t>i</a:t>
            </a:r>
            <a:r>
              <a:rPr spc="-30"/>
              <a:t>n</a:t>
            </a:r>
            <a:r>
              <a:rPr spc="-120"/>
              <a:t> </a:t>
            </a:r>
            <a:r>
              <a:rPr spc="85"/>
              <a:t>s</a:t>
            </a:r>
            <a:r>
              <a:rPr spc="-50"/>
              <a:t>e</a:t>
            </a:r>
            <a:r>
              <a:rPr spc="-69"/>
              <a:t>c</a:t>
            </a:r>
            <a:r>
              <a:rPr spc="-45"/>
              <a:t>u</a:t>
            </a:r>
            <a:r>
              <a:rPr spc="-55"/>
              <a:t>r</a:t>
            </a:r>
            <a:r>
              <a:rPr spc="-40"/>
              <a:t>i</a:t>
            </a:r>
            <a:r>
              <a:rPr spc="-34"/>
              <a:t>n</a:t>
            </a:r>
            <a:r>
              <a:rPr spc="85"/>
              <a:t>g</a:t>
            </a:r>
            <a:r>
              <a:rPr spc="-120"/>
              <a:t> </a:t>
            </a:r>
            <a:r>
              <a:rPr spc="-34"/>
              <a:t>m</a:t>
            </a:r>
            <a:r>
              <a:rPr spc="25"/>
              <a:t>o</a:t>
            </a:r>
            <a:r>
              <a:rPr spc="-55"/>
              <a:t>r</a:t>
            </a:r>
            <a:r>
              <a:rPr spc="-45"/>
              <a:t>e</a:t>
            </a:r>
            <a:r>
              <a:rPr spc="-120"/>
              <a:t> </a:t>
            </a:r>
            <a:r>
              <a:rPr spc="-55"/>
              <a:t>r</a:t>
            </a:r>
            <a:r>
              <a:rPr spc="-50"/>
              <a:t>e</a:t>
            </a:r>
            <a:r>
              <a:rPr spc="-34"/>
              <a:t>n</a:t>
            </a:r>
            <a:r>
              <a:rPr spc="-25"/>
              <a:t>t</a:t>
            </a:r>
            <a:r>
              <a:rPr spc="-40"/>
              <a:t>i</a:t>
            </a:r>
            <a:r>
              <a:rPr spc="-34"/>
              <a:t>n</a:t>
            </a:r>
            <a:r>
              <a:rPr spc="60"/>
              <a:t>g  </a:t>
            </a:r>
            <a:r>
              <a:rPr spc="-25"/>
              <a:t>opportunites</a:t>
            </a:r>
          </a:p>
          <a:p>
            <a:pPr marR="5080" indent="12700">
              <a:lnSpc>
                <a:spcPct val="114700"/>
              </a:lnSpc>
              <a:defRPr b="1" spc="-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RM38,000 (Non Waqf Fund)</a:t>
            </a:r>
          </a:p>
        </p:txBody>
      </p:sp>
      <p:sp>
        <p:nvSpPr>
          <p:cNvPr id="661" name="object 21"/>
          <p:cNvSpPr txBox="1"/>
          <p:nvPr/>
        </p:nvSpPr>
        <p:spPr>
          <a:xfrm>
            <a:off x="1447110" y="6016625"/>
            <a:ext cx="1118871" cy="40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95250">
              <a:lnSpc>
                <a:spcPts val="1600"/>
              </a:lnSpc>
              <a:spcBef>
                <a:spcPts val="400"/>
              </a:spcBef>
              <a:defRPr sz="1600" spc="15">
                <a:latin typeface="Tahoma Bold"/>
                <a:ea typeface="Tahoma Bold"/>
                <a:cs typeface="Tahoma Bold"/>
                <a:sym typeface="Tahoma Bold"/>
              </a:defRPr>
            </a:pPr>
            <a:r>
              <a:t>DIGITAL </a:t>
            </a:r>
            <a:r>
              <a:rPr spc="20"/>
              <a:t> </a:t>
            </a:r>
            <a:r>
              <a:rPr spc="140"/>
              <a:t>P</a:t>
            </a:r>
            <a:r>
              <a:rPr spc="35"/>
              <a:t>R</a:t>
            </a:r>
            <a:r>
              <a:rPr spc="-245"/>
              <a:t>I</a:t>
            </a:r>
            <a:r>
              <a:rPr spc="0"/>
              <a:t>N</a:t>
            </a:r>
            <a:r>
              <a:rPr spc="165"/>
              <a:t>T</a:t>
            </a:r>
            <a:r>
              <a:rPr spc="-245"/>
              <a:t>I</a:t>
            </a:r>
            <a:r>
              <a:rPr spc="0"/>
              <a:t>N</a:t>
            </a:r>
            <a:r>
              <a:rPr spc="50"/>
              <a:t>G</a:t>
            </a:r>
          </a:p>
        </p:txBody>
      </p:sp>
      <p:pic>
        <p:nvPicPr>
          <p:cNvPr id="662" name="Picture 22" descr="Picture 2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5999" y="7814498"/>
            <a:ext cx="2306188" cy="888177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TextBox 23"/>
          <p:cNvSpPr txBox="1"/>
          <p:nvPr/>
        </p:nvSpPr>
        <p:spPr>
          <a:xfrm>
            <a:off x="1401032" y="8333343"/>
            <a:ext cx="13408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t>AQUAPONIC</a:t>
            </a:r>
          </a:p>
        </p:txBody>
      </p:sp>
      <p:sp>
        <p:nvSpPr>
          <p:cNvPr id="664" name="object 20"/>
          <p:cNvSpPr txBox="1"/>
          <p:nvPr/>
        </p:nvSpPr>
        <p:spPr>
          <a:xfrm>
            <a:off x="2940050" y="7800975"/>
            <a:ext cx="4540250" cy="210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8450" marR="289559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Farming:  </a:t>
            </a:r>
            <a:r>
              <a:rPr b="0"/>
              <a:t>Aquaponic for vegetables and catfish 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Join-venture with local collection center which handles supplying local demand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RM55,000 (Non Waqf Fund)</a:t>
            </a:r>
          </a:p>
        </p:txBody>
      </p:sp>
      <p:pic>
        <p:nvPicPr>
          <p:cNvPr id="665" name="object 11" descr="object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050" y="4444944"/>
            <a:ext cx="66730" cy="6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object 16" descr="object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050" y="7035744"/>
            <a:ext cx="66730" cy="6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4250" y="1150291"/>
            <a:ext cx="3361033" cy="3285184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3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67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1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2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4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7" name="object 9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sp>
          <p:nvSpPr>
            <p:cNvPr id="675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6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8" name="object 12"/>
          <p:cNvSpPr txBox="1">
            <a:spLocks noGrp="1"/>
          </p:cNvSpPr>
          <p:nvPr>
            <p:ph type="title"/>
          </p:nvPr>
        </p:nvSpPr>
        <p:spPr>
          <a:xfrm>
            <a:off x="1644650" y="1160006"/>
            <a:ext cx="4439266" cy="443071"/>
          </a:xfrm>
          <a:prstGeom prst="rect">
            <a:avLst/>
          </a:prstGeom>
        </p:spPr>
        <p:txBody>
          <a:bodyPr/>
          <a:lstStyle>
            <a:lvl1pPr indent="15875">
              <a:defRPr sz="2800" spc="100"/>
            </a:lvl1pPr>
          </a:lstStyle>
          <a:p>
            <a:r>
              <a:t>NEW PROJECT VENTURES</a:t>
            </a:r>
          </a:p>
        </p:txBody>
      </p:sp>
      <p:sp>
        <p:nvSpPr>
          <p:cNvPr id="679" name="object 13"/>
          <p:cNvSpPr txBox="1"/>
          <p:nvPr/>
        </p:nvSpPr>
        <p:spPr>
          <a:xfrm>
            <a:off x="3094477" y="3669105"/>
            <a:ext cx="4061922" cy="179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Apps: </a:t>
            </a:r>
            <a:r>
              <a:rPr b="0"/>
              <a:t>Minimart application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Digital Start Up Platform: </a:t>
            </a:r>
            <a:r>
              <a:rPr b="0"/>
              <a:t>P</a:t>
            </a:r>
            <a:r>
              <a:rPr b="0" spc="-55"/>
              <a:t>r</a:t>
            </a:r>
            <a:r>
              <a:rPr b="0" spc="25"/>
              <a:t>o</a:t>
            </a:r>
            <a:r>
              <a:rPr b="0" spc="-34"/>
              <a:t>v</a:t>
            </a:r>
            <a:r>
              <a:rPr b="0" spc="-40"/>
              <a:t>i</a:t>
            </a:r>
            <a:r>
              <a:rPr b="0" spc="25"/>
              <a:t>d</a:t>
            </a:r>
            <a:r>
              <a:rPr b="0" spc="-40"/>
              <a:t>i</a:t>
            </a:r>
            <a:r>
              <a:rPr b="0" spc="-34"/>
              <a:t>n</a:t>
            </a:r>
            <a:r>
              <a:rPr b="0" spc="85"/>
              <a:t>g</a:t>
            </a:r>
            <a:r>
              <a:rPr b="0" spc="-120"/>
              <a:t> </a:t>
            </a:r>
            <a:r>
              <a:rPr b="0" spc="20"/>
              <a:t>a</a:t>
            </a:r>
            <a:r>
              <a:rPr b="0" spc="-30"/>
              <a:t>n</a:t>
            </a:r>
            <a:r>
              <a:rPr b="0" spc="-120"/>
              <a:t> online grocery shopping platform as well as food bank supplies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-1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RM400,000 (Non Waqf Fund)</a:t>
            </a:r>
          </a:p>
        </p:txBody>
      </p:sp>
      <p:pic>
        <p:nvPicPr>
          <p:cNvPr id="680" name="Picture 26" descr="Pictur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648" y="3581374"/>
            <a:ext cx="2050402" cy="16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Picture 28" descr="Pictur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7599" y="5718673"/>
            <a:ext cx="6717231" cy="4009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87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684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5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6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88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91" name="object 9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sp>
          <p:nvSpPr>
            <p:cNvPr id="689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0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2" name="object 12"/>
          <p:cNvSpPr txBox="1">
            <a:spLocks noGrp="1"/>
          </p:cNvSpPr>
          <p:nvPr>
            <p:ph type="title"/>
          </p:nvPr>
        </p:nvSpPr>
        <p:spPr>
          <a:xfrm>
            <a:off x="1644650" y="1160006"/>
            <a:ext cx="4439266" cy="443071"/>
          </a:xfrm>
          <a:prstGeom prst="rect">
            <a:avLst/>
          </a:prstGeom>
        </p:spPr>
        <p:txBody>
          <a:bodyPr/>
          <a:lstStyle>
            <a:lvl1pPr indent="15875">
              <a:defRPr sz="2800" spc="100"/>
            </a:lvl1pPr>
          </a:lstStyle>
          <a:p>
            <a:r>
              <a:t>NEW PROJECT VENTURES</a:t>
            </a:r>
          </a:p>
        </p:txBody>
      </p:sp>
      <p:sp>
        <p:nvSpPr>
          <p:cNvPr id="693" name="object 13"/>
          <p:cNvSpPr txBox="1"/>
          <p:nvPr/>
        </p:nvSpPr>
        <p:spPr>
          <a:xfrm>
            <a:off x="365310" y="3493927"/>
            <a:ext cx="6758801" cy="11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Farming</a:t>
            </a:r>
            <a:r>
              <a:rPr b="0"/>
              <a:t>: Hydroponics project</a:t>
            </a:r>
          </a:p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Location: </a:t>
            </a:r>
            <a:r>
              <a:rPr b="0"/>
              <a:t>Balikpapan, Indonesia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Supplying fresh vegetables for local demand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RM24,000 (Non Waqf Fund)</a:t>
            </a:r>
          </a:p>
        </p:txBody>
      </p:sp>
      <p:pic>
        <p:nvPicPr>
          <p:cNvPr id="69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8426" y="2189626"/>
            <a:ext cx="2914570" cy="1122481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TextBox 15"/>
          <p:cNvSpPr txBox="1"/>
          <p:nvPr/>
        </p:nvSpPr>
        <p:spPr>
          <a:xfrm>
            <a:off x="3366768" y="283527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/>
            </a:lvl1pPr>
          </a:lstStyle>
          <a:p>
            <a:r>
              <a:t>HYDROPONICS</a:t>
            </a:r>
          </a:p>
        </p:txBody>
      </p:sp>
      <p:pic>
        <p:nvPicPr>
          <p:cNvPr id="696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699" y="5032907"/>
            <a:ext cx="4171952" cy="5058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666" y="1881521"/>
            <a:ext cx="4921251" cy="1945756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03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700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1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2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04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07" name="object 9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sp>
          <p:nvSpPr>
            <p:cNvPr id="705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6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08" name="object 12"/>
          <p:cNvSpPr txBox="1">
            <a:spLocks noGrp="1"/>
          </p:cNvSpPr>
          <p:nvPr>
            <p:ph type="title"/>
          </p:nvPr>
        </p:nvSpPr>
        <p:spPr>
          <a:xfrm>
            <a:off x="1644650" y="1160006"/>
            <a:ext cx="4439266" cy="443071"/>
          </a:xfrm>
          <a:prstGeom prst="rect">
            <a:avLst/>
          </a:prstGeom>
        </p:spPr>
        <p:txBody>
          <a:bodyPr/>
          <a:lstStyle>
            <a:lvl1pPr indent="15875">
              <a:defRPr sz="2800" spc="100"/>
            </a:lvl1pPr>
          </a:lstStyle>
          <a:p>
            <a:r>
              <a:t>NEW PROJECT VENTURES</a:t>
            </a:r>
          </a:p>
        </p:txBody>
      </p:sp>
      <p:sp>
        <p:nvSpPr>
          <p:cNvPr id="709" name="object 13"/>
          <p:cNvSpPr txBox="1"/>
          <p:nvPr/>
        </p:nvSpPr>
        <p:spPr>
          <a:xfrm>
            <a:off x="681221" y="3869475"/>
            <a:ext cx="6373630" cy="11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Services: </a:t>
            </a:r>
            <a:r>
              <a:rPr b="0"/>
              <a:t>Digital Laundry</a:t>
            </a:r>
          </a:p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Location: </a:t>
            </a:r>
            <a:r>
              <a:rPr b="0"/>
              <a:t>Balikpapan, Indonesia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DIY Laundry using digital platform mobile application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Investment: </a:t>
            </a:r>
            <a:r>
              <a:rPr b="0"/>
              <a:t>RM80,000 (Non Waqf Fund)</a:t>
            </a:r>
          </a:p>
        </p:txBody>
      </p:sp>
      <p:pic>
        <p:nvPicPr>
          <p:cNvPr id="71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273" y="5948714"/>
            <a:ext cx="6860724" cy="3856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16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713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4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5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17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20" name="object 9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sp>
          <p:nvSpPr>
            <p:cNvPr id="718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9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1" name="object 12"/>
          <p:cNvSpPr txBox="1">
            <a:spLocks noGrp="1"/>
          </p:cNvSpPr>
          <p:nvPr>
            <p:ph type="title"/>
          </p:nvPr>
        </p:nvSpPr>
        <p:spPr>
          <a:xfrm>
            <a:off x="1644650" y="1160006"/>
            <a:ext cx="4439266" cy="443071"/>
          </a:xfrm>
          <a:prstGeom prst="rect">
            <a:avLst/>
          </a:prstGeom>
        </p:spPr>
        <p:txBody>
          <a:bodyPr/>
          <a:lstStyle>
            <a:lvl1pPr indent="15875">
              <a:defRPr sz="2800" spc="100"/>
            </a:lvl1pPr>
          </a:lstStyle>
          <a:p>
            <a:r>
              <a:t>NEW PROJECT VENTURES</a:t>
            </a:r>
          </a:p>
        </p:txBody>
      </p:sp>
      <p:sp>
        <p:nvSpPr>
          <p:cNvPr id="722" name="object 13"/>
          <p:cNvSpPr txBox="1"/>
          <p:nvPr/>
        </p:nvSpPr>
        <p:spPr>
          <a:xfrm>
            <a:off x="365310" y="3493927"/>
            <a:ext cx="6758801" cy="11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Farming: </a:t>
            </a:r>
            <a:r>
              <a:rPr b="0"/>
              <a:t>Silver CatFish breeding pond</a:t>
            </a:r>
          </a:p>
          <a:p>
            <a:pPr marL="298450" marR="13970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Location: </a:t>
            </a:r>
            <a:r>
              <a:rPr b="0"/>
              <a:t>Bogor, Indonesia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Supplying matured silver catfish for local market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 : </a:t>
            </a:r>
            <a:r>
              <a:rPr b="0"/>
              <a:t>RM20,000 (Non Waqf Fund)</a:t>
            </a:r>
          </a:p>
        </p:txBody>
      </p:sp>
      <p:pic>
        <p:nvPicPr>
          <p:cNvPr id="72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8426" y="2189626"/>
            <a:ext cx="2914570" cy="1122481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TextBox 15"/>
          <p:cNvSpPr txBox="1"/>
          <p:nvPr/>
        </p:nvSpPr>
        <p:spPr>
          <a:xfrm>
            <a:off x="3366768" y="283527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/>
            </a:lvl1pPr>
          </a:lstStyle>
          <a:p>
            <a:r>
              <a:t>FISH BREEDING</a:t>
            </a:r>
          </a:p>
        </p:txBody>
      </p:sp>
      <p:pic>
        <p:nvPicPr>
          <p:cNvPr id="725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5383" y="4910694"/>
            <a:ext cx="4981267" cy="5067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object 2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31" name="object 3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728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9" name="object 5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0" name="object 6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32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35" name="object 9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sp>
          <p:nvSpPr>
            <p:cNvPr id="733" name="Shape"/>
            <p:cNvSpPr/>
            <p:nvPr/>
          </p:nvSpPr>
          <p:spPr>
            <a:xfrm>
              <a:off x="0" y="0"/>
              <a:ext cx="7050249" cy="8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0" y="21600"/>
                  </a:moveTo>
                  <a:lnTo>
                    <a:pt x="536" y="21600"/>
                  </a:lnTo>
                  <a:lnTo>
                    <a:pt x="394" y="21583"/>
                  </a:lnTo>
                  <a:lnTo>
                    <a:pt x="266" y="21536"/>
                  </a:lnTo>
                  <a:lnTo>
                    <a:pt x="157" y="21463"/>
                  </a:lnTo>
                  <a:lnTo>
                    <a:pt x="73" y="21369"/>
                  </a:lnTo>
                  <a:lnTo>
                    <a:pt x="19" y="21257"/>
                  </a:lnTo>
                  <a:lnTo>
                    <a:pt x="0" y="21133"/>
                  </a:lnTo>
                  <a:lnTo>
                    <a:pt x="0" y="467"/>
                  </a:lnTo>
                  <a:lnTo>
                    <a:pt x="19" y="343"/>
                  </a:lnTo>
                  <a:lnTo>
                    <a:pt x="73" y="231"/>
                  </a:lnTo>
                  <a:lnTo>
                    <a:pt x="157" y="137"/>
                  </a:lnTo>
                  <a:lnTo>
                    <a:pt x="266" y="64"/>
                  </a:lnTo>
                  <a:lnTo>
                    <a:pt x="394" y="17"/>
                  </a:lnTo>
                  <a:lnTo>
                    <a:pt x="536" y="0"/>
                  </a:lnTo>
                  <a:lnTo>
                    <a:pt x="21260" y="0"/>
                  </a:lnTo>
                  <a:lnTo>
                    <a:pt x="21403" y="17"/>
                  </a:lnTo>
                  <a:lnTo>
                    <a:pt x="21531" y="64"/>
                  </a:lnTo>
                  <a:lnTo>
                    <a:pt x="21600" y="110"/>
                  </a:lnTo>
                  <a:lnTo>
                    <a:pt x="536" y="110"/>
                  </a:lnTo>
                  <a:lnTo>
                    <a:pt x="407" y="128"/>
                  </a:lnTo>
                  <a:lnTo>
                    <a:pt x="294" y="179"/>
                  </a:lnTo>
                  <a:lnTo>
                    <a:pt x="205" y="256"/>
                  </a:lnTo>
                  <a:lnTo>
                    <a:pt x="147" y="354"/>
                  </a:lnTo>
                  <a:lnTo>
                    <a:pt x="126" y="467"/>
                  </a:lnTo>
                  <a:lnTo>
                    <a:pt x="126" y="21133"/>
                  </a:lnTo>
                  <a:lnTo>
                    <a:pt x="147" y="21246"/>
                  </a:lnTo>
                  <a:lnTo>
                    <a:pt x="205" y="21344"/>
                  </a:lnTo>
                  <a:lnTo>
                    <a:pt x="294" y="21421"/>
                  </a:lnTo>
                  <a:lnTo>
                    <a:pt x="407" y="21472"/>
                  </a:lnTo>
                  <a:lnTo>
                    <a:pt x="536" y="21490"/>
                  </a:lnTo>
                  <a:lnTo>
                    <a:pt x="21600" y="21490"/>
                  </a:lnTo>
                  <a:lnTo>
                    <a:pt x="21531" y="21536"/>
                  </a:lnTo>
                  <a:lnTo>
                    <a:pt x="21403" y="21583"/>
                  </a:lnTo>
                  <a:lnTo>
                    <a:pt x="21260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4" name="Shape"/>
            <p:cNvSpPr/>
            <p:nvPr/>
          </p:nvSpPr>
          <p:spPr>
            <a:xfrm>
              <a:off x="6939388" y="41212"/>
              <a:ext cx="175110" cy="80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21600"/>
                  </a:moveTo>
                  <a:lnTo>
                    <a:pt x="0" y="21600"/>
                  </a:lnTo>
                  <a:lnTo>
                    <a:pt x="5231" y="21582"/>
                  </a:lnTo>
                  <a:lnTo>
                    <a:pt x="9766" y="21531"/>
                  </a:lnTo>
                  <a:lnTo>
                    <a:pt x="13338" y="21453"/>
                  </a:lnTo>
                  <a:lnTo>
                    <a:pt x="15678" y="21353"/>
                  </a:lnTo>
                  <a:lnTo>
                    <a:pt x="16518" y="21239"/>
                  </a:lnTo>
                  <a:lnTo>
                    <a:pt x="16518" y="361"/>
                  </a:lnTo>
                  <a:lnTo>
                    <a:pt x="15678" y="247"/>
                  </a:lnTo>
                  <a:lnTo>
                    <a:pt x="13338" y="147"/>
                  </a:lnTo>
                  <a:lnTo>
                    <a:pt x="9766" y="69"/>
                  </a:lnTo>
                  <a:lnTo>
                    <a:pt x="5231" y="18"/>
                  </a:lnTo>
                  <a:lnTo>
                    <a:pt x="0" y="0"/>
                  </a:lnTo>
                  <a:lnTo>
                    <a:pt x="13675" y="0"/>
                  </a:lnTo>
                  <a:lnTo>
                    <a:pt x="15279" y="27"/>
                  </a:lnTo>
                  <a:lnTo>
                    <a:pt x="18654" y="123"/>
                  </a:lnTo>
                  <a:lnTo>
                    <a:pt x="20829" y="235"/>
                  </a:lnTo>
                  <a:lnTo>
                    <a:pt x="21600" y="361"/>
                  </a:lnTo>
                  <a:lnTo>
                    <a:pt x="21600" y="21239"/>
                  </a:lnTo>
                  <a:lnTo>
                    <a:pt x="20829" y="21365"/>
                  </a:lnTo>
                  <a:lnTo>
                    <a:pt x="18654" y="21477"/>
                  </a:lnTo>
                  <a:lnTo>
                    <a:pt x="15279" y="21573"/>
                  </a:lnTo>
                  <a:lnTo>
                    <a:pt x="13675" y="21600"/>
                  </a:lnTo>
                  <a:close/>
                </a:path>
              </a:pathLst>
            </a:custGeom>
            <a:solidFill>
              <a:srgbClr val="A280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36" name="object 12"/>
          <p:cNvSpPr txBox="1">
            <a:spLocks noGrp="1"/>
          </p:cNvSpPr>
          <p:nvPr>
            <p:ph type="title"/>
          </p:nvPr>
        </p:nvSpPr>
        <p:spPr>
          <a:xfrm>
            <a:off x="1644650" y="1160006"/>
            <a:ext cx="4439266" cy="443071"/>
          </a:xfrm>
          <a:prstGeom prst="rect">
            <a:avLst/>
          </a:prstGeom>
        </p:spPr>
        <p:txBody>
          <a:bodyPr/>
          <a:lstStyle>
            <a:lvl1pPr indent="15875">
              <a:defRPr sz="2800" spc="100"/>
            </a:lvl1pPr>
          </a:lstStyle>
          <a:p>
            <a:r>
              <a:t>NEW PROJECT VENTURES</a:t>
            </a:r>
          </a:p>
        </p:txBody>
      </p:sp>
      <p:pic>
        <p:nvPicPr>
          <p:cNvPr id="73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8426" y="2246195"/>
            <a:ext cx="2914570" cy="1122481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TextBox 15"/>
          <p:cNvSpPr txBox="1"/>
          <p:nvPr/>
        </p:nvSpPr>
        <p:spPr>
          <a:xfrm>
            <a:off x="3366770" y="2907009"/>
            <a:ext cx="178670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b="1"/>
            </a:lvl1pPr>
          </a:lstStyle>
          <a:p>
            <a:r>
              <a:t>AQUAPONIC</a:t>
            </a:r>
          </a:p>
        </p:txBody>
      </p:sp>
      <p:sp>
        <p:nvSpPr>
          <p:cNvPr id="739" name="object 20"/>
          <p:cNvSpPr txBox="1"/>
          <p:nvPr/>
        </p:nvSpPr>
        <p:spPr>
          <a:xfrm>
            <a:off x="572547" y="3480756"/>
            <a:ext cx="6724576" cy="1808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8450" marR="289559" indent="-285750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Embedded Farming: </a:t>
            </a:r>
            <a:r>
              <a:rPr b="0"/>
              <a:t>Table type aquaponic fertigation for vegetables and catfish </a:t>
            </a:r>
          </a:p>
          <a:p>
            <a:pPr marL="298450" marR="289559" indent="-285750" algn="just">
              <a:lnSpc>
                <a:spcPct val="114700"/>
              </a:lnSpc>
              <a:spcBef>
                <a:spcPts val="100"/>
              </a:spcBef>
              <a:buSzPct val="100000"/>
              <a:buFont typeface="Arial"/>
              <a:buChar char="•"/>
              <a:defRPr b="1" spc="1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Location: </a:t>
            </a:r>
            <a:r>
              <a:rPr b="0"/>
              <a:t>Kuala Kangsar Perak, Malaysia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Join-venture: </a:t>
            </a:r>
            <a:r>
              <a:rPr b="0"/>
              <a:t>with local collection center which handles supplying to local markets</a:t>
            </a:r>
          </a:p>
          <a:p>
            <a:pPr marL="298450" marR="5080" indent="-285750">
              <a:lnSpc>
                <a:spcPct val="114700"/>
              </a:lnSpc>
              <a:buSzPct val="100000"/>
              <a:buFont typeface="Arial"/>
              <a:buChar char="•"/>
              <a:defRPr b="1" spc="6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Investment : </a:t>
            </a:r>
            <a:r>
              <a:rPr b="0"/>
              <a:t>RM55,000 (Non Waqf Fund)</a:t>
            </a:r>
          </a:p>
        </p:txBody>
      </p:sp>
      <p:pic>
        <p:nvPicPr>
          <p:cNvPr id="740" name="Picture 20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7625" y="6645275"/>
            <a:ext cx="4609852" cy="3450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Picture 18" descr="Picture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6163" y="5527395"/>
            <a:ext cx="4110294" cy="2946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object 2"/>
          <p:cNvGrpSpPr/>
          <p:nvPr/>
        </p:nvGrpSpPr>
        <p:grpSpPr>
          <a:xfrm>
            <a:off x="397599" y="403348"/>
            <a:ext cx="714651" cy="408086"/>
            <a:chOff x="0" y="0"/>
            <a:chExt cx="714650" cy="408085"/>
          </a:xfrm>
        </p:grpSpPr>
        <p:pic>
          <p:nvPicPr>
            <p:cNvPr id="743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4" name="object 4"/>
            <p:cNvSpPr/>
            <p:nvPr/>
          </p:nvSpPr>
          <p:spPr>
            <a:xfrm>
              <a:off x="119034" y="0"/>
              <a:ext cx="357326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5" name="object 5"/>
            <p:cNvSpPr/>
            <p:nvPr/>
          </p:nvSpPr>
          <p:spPr>
            <a:xfrm>
              <a:off x="357324" y="0"/>
              <a:ext cx="357327" cy="40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47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911" y="1230218"/>
            <a:ext cx="6296568" cy="8725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object 2"/>
          <p:cNvGrpSpPr/>
          <p:nvPr/>
        </p:nvGrpSpPr>
        <p:grpSpPr>
          <a:xfrm>
            <a:off x="397599" y="403348"/>
            <a:ext cx="714651" cy="408088"/>
            <a:chOff x="0" y="0"/>
            <a:chExt cx="714650" cy="408087"/>
          </a:xfrm>
        </p:grpSpPr>
        <p:pic>
          <p:nvPicPr>
            <p:cNvPr id="74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0" name="object 4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1" name="object 5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53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330" y="1240511"/>
            <a:ext cx="6358509" cy="8854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2"/>
          <p:cNvSpPr/>
          <p:nvPr/>
        </p:nvSpPr>
        <p:spPr>
          <a:xfrm>
            <a:off x="1376228" y="3085294"/>
            <a:ext cx="4308914" cy="19066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object 3"/>
          <p:cNvSpPr/>
          <p:nvPr/>
        </p:nvSpPr>
        <p:spPr>
          <a:xfrm>
            <a:off x="0" y="418"/>
            <a:ext cx="1088186" cy="10696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72"/>
                </a:moveTo>
                <a:lnTo>
                  <a:pt x="0" y="0"/>
                </a:lnTo>
                <a:lnTo>
                  <a:pt x="0" y="21600"/>
                </a:lnTo>
                <a:lnTo>
                  <a:pt x="209" y="21600"/>
                </a:lnTo>
                <a:lnTo>
                  <a:pt x="21356" y="20361"/>
                </a:lnTo>
                <a:lnTo>
                  <a:pt x="21517" y="20333"/>
                </a:lnTo>
                <a:lnTo>
                  <a:pt x="21600" y="12420"/>
                </a:lnTo>
                <a:lnTo>
                  <a:pt x="21524" y="12415"/>
                </a:lnTo>
                <a:lnTo>
                  <a:pt x="21600" y="5138"/>
                </a:lnTo>
                <a:lnTo>
                  <a:pt x="21559" y="5136"/>
                </a:lnTo>
                <a:lnTo>
                  <a:pt x="21600" y="1272"/>
                </a:lnTo>
                <a:close/>
              </a:path>
            </a:pathLst>
          </a:custGeom>
          <a:solidFill>
            <a:srgbClr val="005C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7" name="object 4"/>
          <p:cNvGrpSpPr/>
          <p:nvPr/>
        </p:nvGrpSpPr>
        <p:grpSpPr>
          <a:xfrm>
            <a:off x="6450677" y="9944341"/>
            <a:ext cx="714653" cy="408087"/>
            <a:chOff x="0" y="0"/>
            <a:chExt cx="714651" cy="408086"/>
          </a:xfrm>
        </p:grpSpPr>
        <p:pic>
          <p:nvPicPr>
            <p:cNvPr id="124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8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object 6"/>
            <p:cNvSpPr/>
            <p:nvPr/>
          </p:nvSpPr>
          <p:spPr>
            <a:xfrm>
              <a:off x="119034" y="0"/>
              <a:ext cx="357326" cy="40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object 7"/>
            <p:cNvSpPr/>
            <p:nvPr/>
          </p:nvSpPr>
          <p:spPr>
            <a:xfrm>
              <a:off x="357326" y="0"/>
              <a:ext cx="357326" cy="40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8" name="object 8"/>
          <p:cNvSpPr txBox="1">
            <a:spLocks noGrp="1"/>
          </p:cNvSpPr>
          <p:nvPr>
            <p:ph type="title"/>
          </p:nvPr>
        </p:nvSpPr>
        <p:spPr>
          <a:xfrm>
            <a:off x="1318594" y="941871"/>
            <a:ext cx="1784987" cy="528321"/>
          </a:xfrm>
          <a:prstGeom prst="rect">
            <a:avLst/>
          </a:prstGeom>
        </p:spPr>
        <p:txBody>
          <a:bodyPr/>
          <a:lstStyle/>
          <a:p>
            <a:pPr indent="12700">
              <a:defRPr sz="3300" b="1" spc="-200">
                <a:solidFill>
                  <a:srgbClr val="005C26"/>
                </a:solidFill>
              </a:defRPr>
            </a:pPr>
            <a:r>
              <a:t>C</a:t>
            </a:r>
            <a:r>
              <a:rPr spc="-100"/>
              <a:t>ON</a:t>
            </a:r>
            <a:r>
              <a:rPr spc="-300"/>
              <a:t>T</a:t>
            </a:r>
            <a:r>
              <a:t>E</a:t>
            </a:r>
            <a:r>
              <a:rPr spc="-100"/>
              <a:t>N</a:t>
            </a:r>
            <a:r>
              <a:rPr spc="-300"/>
              <a:t>T</a:t>
            </a:r>
          </a:p>
        </p:txBody>
      </p:sp>
      <p:grpSp>
        <p:nvGrpSpPr>
          <p:cNvPr id="131" name="object 9"/>
          <p:cNvGrpSpPr/>
          <p:nvPr/>
        </p:nvGrpSpPr>
        <p:grpSpPr>
          <a:xfrm>
            <a:off x="1374862" y="2073188"/>
            <a:ext cx="780802" cy="561677"/>
            <a:chOff x="0" y="0"/>
            <a:chExt cx="780801" cy="561675"/>
          </a:xfrm>
        </p:grpSpPr>
        <p:sp>
          <p:nvSpPr>
            <p:cNvPr id="129" name="Shape"/>
            <p:cNvSpPr/>
            <p:nvPr/>
          </p:nvSpPr>
          <p:spPr>
            <a:xfrm>
              <a:off x="0" y="0"/>
              <a:ext cx="611540" cy="56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0" y="20491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709" y="21240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Shape"/>
            <p:cNvSpPr/>
            <p:nvPr/>
          </p:nvSpPr>
          <p:spPr>
            <a:xfrm>
              <a:off x="454077" y="0"/>
              <a:ext cx="326725" cy="5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2164" y="12139"/>
                  </a:lnTo>
                  <a:lnTo>
                    <a:pt x="12387" y="11891"/>
                  </a:lnTo>
                  <a:lnTo>
                    <a:pt x="12695" y="11355"/>
                  </a:lnTo>
                  <a:lnTo>
                    <a:pt x="12772" y="11079"/>
                  </a:lnTo>
                  <a:lnTo>
                    <a:pt x="12772" y="10514"/>
                  </a:lnTo>
                  <a:lnTo>
                    <a:pt x="12695" y="10238"/>
                  </a:lnTo>
                  <a:lnTo>
                    <a:pt x="12387" y="9702"/>
                  </a:lnTo>
                  <a:lnTo>
                    <a:pt x="12164" y="9454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704" y="21248"/>
                  </a:lnTo>
                  <a:lnTo>
                    <a:pt x="8444" y="21374"/>
                  </a:lnTo>
                  <a:lnTo>
                    <a:pt x="7820" y="21555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2" name="object 10"/>
          <p:cNvSpPr txBox="1"/>
          <p:nvPr/>
        </p:nvSpPr>
        <p:spPr>
          <a:xfrm>
            <a:off x="2359055" y="2119025"/>
            <a:ext cx="198056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700" b="1" spc="-2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Introduction</a:t>
            </a:r>
          </a:p>
        </p:txBody>
      </p:sp>
      <p:sp>
        <p:nvSpPr>
          <p:cNvPr id="133" name="object 11"/>
          <p:cNvSpPr txBox="1"/>
          <p:nvPr/>
        </p:nvSpPr>
        <p:spPr>
          <a:xfrm>
            <a:off x="1525170" y="2106350"/>
            <a:ext cx="2425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900" b="1" spc="1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1</a:t>
            </a:r>
          </a:p>
        </p:txBody>
      </p:sp>
      <p:grpSp>
        <p:nvGrpSpPr>
          <p:cNvPr id="136" name="object 12"/>
          <p:cNvGrpSpPr/>
          <p:nvPr/>
        </p:nvGrpSpPr>
        <p:grpSpPr>
          <a:xfrm>
            <a:off x="1374862" y="3380189"/>
            <a:ext cx="780802" cy="561677"/>
            <a:chOff x="0" y="0"/>
            <a:chExt cx="780801" cy="561675"/>
          </a:xfrm>
        </p:grpSpPr>
        <p:sp>
          <p:nvSpPr>
            <p:cNvPr id="134" name="Shape"/>
            <p:cNvSpPr/>
            <p:nvPr/>
          </p:nvSpPr>
          <p:spPr>
            <a:xfrm>
              <a:off x="0" y="0"/>
              <a:ext cx="611540" cy="56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0" y="20491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709" y="21240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Shape"/>
            <p:cNvSpPr/>
            <p:nvPr/>
          </p:nvSpPr>
          <p:spPr>
            <a:xfrm>
              <a:off x="454077" y="0"/>
              <a:ext cx="326725" cy="5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2164" y="12139"/>
                  </a:lnTo>
                  <a:lnTo>
                    <a:pt x="12387" y="11891"/>
                  </a:lnTo>
                  <a:lnTo>
                    <a:pt x="12695" y="11355"/>
                  </a:lnTo>
                  <a:lnTo>
                    <a:pt x="12772" y="11079"/>
                  </a:lnTo>
                  <a:lnTo>
                    <a:pt x="12772" y="10514"/>
                  </a:lnTo>
                  <a:lnTo>
                    <a:pt x="12695" y="10238"/>
                  </a:lnTo>
                  <a:lnTo>
                    <a:pt x="12387" y="9702"/>
                  </a:lnTo>
                  <a:lnTo>
                    <a:pt x="12164" y="9454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704" y="21248"/>
                  </a:lnTo>
                  <a:lnTo>
                    <a:pt x="8444" y="21374"/>
                  </a:lnTo>
                  <a:lnTo>
                    <a:pt x="7820" y="21555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7" name="object 13"/>
          <p:cNvSpPr txBox="1"/>
          <p:nvPr/>
        </p:nvSpPr>
        <p:spPr>
          <a:xfrm>
            <a:off x="2359055" y="3426028"/>
            <a:ext cx="470979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b="1" spc="-1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35"/>
              <a:t>aqa</a:t>
            </a:r>
            <a:r>
              <a:rPr spc="-45"/>
              <a:t>f</a:t>
            </a:r>
            <a:r>
              <a:rPr spc="35"/>
              <a:t>a</a:t>
            </a:r>
            <a:r>
              <a:rPr spc="-180"/>
              <a:t> </a:t>
            </a:r>
            <a:r>
              <a:rPr spc="35"/>
              <a:t>I</a:t>
            </a:r>
            <a:r>
              <a:rPr spc="-45"/>
              <a:t>n</a:t>
            </a:r>
            <a:r>
              <a:rPr spc="-35"/>
              <a:t>t</a:t>
            </a:r>
            <a:r>
              <a:rPr spc="-70"/>
              <a:t>e</a:t>
            </a:r>
            <a:r>
              <a:rPr spc="-75"/>
              <a:t>r</a:t>
            </a:r>
            <a:r>
              <a:rPr spc="-45"/>
              <a:t>n</a:t>
            </a:r>
            <a:r>
              <a:rPr spc="35"/>
              <a:t>a</a:t>
            </a:r>
            <a:r>
              <a:rPr spc="-35"/>
              <a:t>t</a:t>
            </a:r>
            <a:r>
              <a:rPr spc="-50"/>
              <a:t>i</a:t>
            </a:r>
            <a:r>
              <a:rPr spc="40"/>
              <a:t>o</a:t>
            </a:r>
            <a:r>
              <a:rPr spc="-45"/>
              <a:t>n</a:t>
            </a:r>
            <a:r>
              <a:rPr spc="35"/>
              <a:t>a</a:t>
            </a:r>
            <a:r>
              <a:rPr spc="0"/>
              <a:t>l</a:t>
            </a:r>
            <a:r>
              <a:rPr spc="-180"/>
              <a:t> </a:t>
            </a:r>
            <a:r>
              <a:rPr spc="155"/>
              <a:t>S</a:t>
            </a:r>
            <a:r>
              <a:rPr spc="45"/>
              <a:t>d</a:t>
            </a:r>
            <a:r>
              <a:rPr spc="-45"/>
              <a:t>n</a:t>
            </a:r>
            <a:r>
              <a:rPr spc="-180"/>
              <a:t> </a:t>
            </a:r>
            <a:r>
              <a:rPr spc="50"/>
              <a:t>B</a:t>
            </a:r>
            <a:r>
              <a:rPr spc="-50"/>
              <a:t>h</a:t>
            </a:r>
            <a:r>
              <a:rPr spc="45"/>
              <a:t>d</a:t>
            </a:r>
          </a:p>
        </p:txBody>
      </p:sp>
      <p:grpSp>
        <p:nvGrpSpPr>
          <p:cNvPr id="140" name="object 14"/>
          <p:cNvGrpSpPr/>
          <p:nvPr/>
        </p:nvGrpSpPr>
        <p:grpSpPr>
          <a:xfrm>
            <a:off x="1374862" y="4783104"/>
            <a:ext cx="780802" cy="561677"/>
            <a:chOff x="0" y="0"/>
            <a:chExt cx="780801" cy="561675"/>
          </a:xfrm>
        </p:grpSpPr>
        <p:sp>
          <p:nvSpPr>
            <p:cNvPr id="138" name="Shape"/>
            <p:cNvSpPr/>
            <p:nvPr/>
          </p:nvSpPr>
          <p:spPr>
            <a:xfrm>
              <a:off x="0" y="0"/>
              <a:ext cx="611540" cy="56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0" y="20491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709" y="21240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Shape"/>
            <p:cNvSpPr/>
            <p:nvPr/>
          </p:nvSpPr>
          <p:spPr>
            <a:xfrm>
              <a:off x="454077" y="0"/>
              <a:ext cx="326725" cy="5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2164" y="12139"/>
                  </a:lnTo>
                  <a:lnTo>
                    <a:pt x="12387" y="11891"/>
                  </a:lnTo>
                  <a:lnTo>
                    <a:pt x="12695" y="11355"/>
                  </a:lnTo>
                  <a:lnTo>
                    <a:pt x="12772" y="11079"/>
                  </a:lnTo>
                  <a:lnTo>
                    <a:pt x="12772" y="10514"/>
                  </a:lnTo>
                  <a:lnTo>
                    <a:pt x="12695" y="10238"/>
                  </a:lnTo>
                  <a:lnTo>
                    <a:pt x="12387" y="9702"/>
                  </a:lnTo>
                  <a:lnTo>
                    <a:pt x="12164" y="9454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704" y="21248"/>
                  </a:lnTo>
                  <a:lnTo>
                    <a:pt x="8444" y="21374"/>
                  </a:lnTo>
                  <a:lnTo>
                    <a:pt x="7820" y="21555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1" name="object 15"/>
          <p:cNvSpPr txBox="1"/>
          <p:nvPr/>
        </p:nvSpPr>
        <p:spPr>
          <a:xfrm>
            <a:off x="2359055" y="4828944"/>
            <a:ext cx="404939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b="1" spc="-1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</a:t>
            </a:r>
            <a:r>
              <a:rPr spc="-50"/>
              <a:t>m</a:t>
            </a:r>
            <a:r>
              <a:rPr spc="30"/>
              <a:t>p</a:t>
            </a:r>
            <a:r>
              <a:rPr spc="40"/>
              <a:t>o</a:t>
            </a:r>
            <a:r>
              <a:rPr spc="-104"/>
              <a:t>w</a:t>
            </a:r>
            <a:r>
              <a:rPr spc="-70"/>
              <a:t>e</a:t>
            </a:r>
            <a:r>
              <a:rPr spc="-75"/>
              <a:t>r</a:t>
            </a:r>
            <a:r>
              <a:rPr spc="-70"/>
              <a:t>e</a:t>
            </a:r>
            <a:r>
              <a:rPr spc="45"/>
              <a:t>d</a:t>
            </a:r>
            <a:r>
              <a:rPr spc="-180"/>
              <a:t> </a:t>
            </a:r>
            <a:r>
              <a:rPr spc="35"/>
              <a:t>b</a:t>
            </a:r>
            <a:r>
              <a:rPr spc="-50"/>
              <a:t>y</a:t>
            </a:r>
            <a:r>
              <a:rPr spc="-180"/>
              <a:t> </a:t>
            </a:r>
            <a:r>
              <a:rPr spc="50"/>
              <a:t>B</a:t>
            </a:r>
            <a:r>
              <a:rPr spc="-110"/>
              <a:t>W</a:t>
            </a:r>
            <a:r>
              <a:rPr spc="-50"/>
              <a:t>i</a:t>
            </a:r>
            <a:r>
              <a:rPr spc="-180"/>
              <a:t> </a:t>
            </a:r>
            <a:r>
              <a:rPr spc="-80"/>
              <a:t>G</a:t>
            </a:r>
            <a:r>
              <a:rPr spc="-75"/>
              <a:t>r</a:t>
            </a:r>
            <a:r>
              <a:rPr spc="40"/>
              <a:t>o</a:t>
            </a:r>
            <a:r>
              <a:rPr spc="-60"/>
              <a:t>u</a:t>
            </a:r>
            <a:r>
              <a:rPr spc="30"/>
              <a:t>p</a:t>
            </a:r>
          </a:p>
        </p:txBody>
      </p:sp>
      <p:grpSp>
        <p:nvGrpSpPr>
          <p:cNvPr id="144" name="object 16"/>
          <p:cNvGrpSpPr/>
          <p:nvPr/>
        </p:nvGrpSpPr>
        <p:grpSpPr>
          <a:xfrm>
            <a:off x="1374862" y="6235403"/>
            <a:ext cx="780802" cy="561677"/>
            <a:chOff x="0" y="0"/>
            <a:chExt cx="780801" cy="561675"/>
          </a:xfrm>
        </p:grpSpPr>
        <p:sp>
          <p:nvSpPr>
            <p:cNvPr id="142" name="Shape"/>
            <p:cNvSpPr/>
            <p:nvPr/>
          </p:nvSpPr>
          <p:spPr>
            <a:xfrm>
              <a:off x="0" y="0"/>
              <a:ext cx="611540" cy="56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0" y="20491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709" y="21240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Shape"/>
            <p:cNvSpPr/>
            <p:nvPr/>
          </p:nvSpPr>
          <p:spPr>
            <a:xfrm>
              <a:off x="454077" y="0"/>
              <a:ext cx="326725" cy="5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2164" y="12139"/>
                  </a:lnTo>
                  <a:lnTo>
                    <a:pt x="12387" y="11891"/>
                  </a:lnTo>
                  <a:lnTo>
                    <a:pt x="12695" y="11355"/>
                  </a:lnTo>
                  <a:lnTo>
                    <a:pt x="12772" y="11079"/>
                  </a:lnTo>
                  <a:lnTo>
                    <a:pt x="12772" y="10514"/>
                  </a:lnTo>
                  <a:lnTo>
                    <a:pt x="12695" y="10238"/>
                  </a:lnTo>
                  <a:lnTo>
                    <a:pt x="12387" y="9702"/>
                  </a:lnTo>
                  <a:lnTo>
                    <a:pt x="12164" y="9454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704" y="21248"/>
                  </a:lnTo>
                  <a:lnTo>
                    <a:pt x="8444" y="21374"/>
                  </a:lnTo>
                  <a:lnTo>
                    <a:pt x="7820" y="21555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5" name="object 17"/>
          <p:cNvSpPr txBox="1"/>
          <p:nvPr/>
        </p:nvSpPr>
        <p:spPr>
          <a:xfrm>
            <a:off x="2359055" y="6281241"/>
            <a:ext cx="228917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b="1" spc="-11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</a:t>
            </a:r>
            <a:r>
              <a:rPr spc="-50"/>
              <a:t>i</a:t>
            </a:r>
            <a:r>
              <a:rPr spc="135"/>
              <a:t>s</a:t>
            </a:r>
            <a:r>
              <a:rPr spc="-35"/>
              <a:t>t</a:t>
            </a:r>
            <a:r>
              <a:rPr spc="135"/>
              <a:t>s</a:t>
            </a:r>
            <a:r>
              <a:rPr spc="-180"/>
              <a:t> </a:t>
            </a:r>
            <a:r>
              <a:rPr spc="40"/>
              <a:t>o</a:t>
            </a:r>
            <a:r>
              <a:rPr spc="-45"/>
              <a:t>f</a:t>
            </a:r>
            <a:r>
              <a:rPr spc="-180"/>
              <a:t> </a:t>
            </a:r>
            <a:r>
              <a:rPr spc="-70"/>
              <a:t>e</a:t>
            </a:r>
            <a:r>
              <a:rPr spc="-45"/>
              <a:t>v</a:t>
            </a:r>
            <a:r>
              <a:rPr spc="-70"/>
              <a:t>e</a:t>
            </a:r>
            <a:r>
              <a:rPr spc="-45"/>
              <a:t>n</a:t>
            </a:r>
            <a:r>
              <a:rPr spc="-35"/>
              <a:t>t</a:t>
            </a:r>
            <a:r>
              <a:rPr spc="135"/>
              <a:t>s</a:t>
            </a:r>
          </a:p>
        </p:txBody>
      </p:sp>
      <p:grpSp>
        <p:nvGrpSpPr>
          <p:cNvPr id="148" name="object 18"/>
          <p:cNvGrpSpPr/>
          <p:nvPr/>
        </p:nvGrpSpPr>
        <p:grpSpPr>
          <a:xfrm>
            <a:off x="1374862" y="7546823"/>
            <a:ext cx="780802" cy="561677"/>
            <a:chOff x="0" y="0"/>
            <a:chExt cx="780801" cy="561675"/>
          </a:xfrm>
        </p:grpSpPr>
        <p:sp>
          <p:nvSpPr>
            <p:cNvPr id="146" name="Shape"/>
            <p:cNvSpPr/>
            <p:nvPr/>
          </p:nvSpPr>
          <p:spPr>
            <a:xfrm>
              <a:off x="0" y="0"/>
              <a:ext cx="611540" cy="56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6" y="21600"/>
                  </a:moveTo>
                  <a:lnTo>
                    <a:pt x="0" y="20491"/>
                  </a:lnTo>
                  <a:lnTo>
                    <a:pt x="0" y="1109"/>
                  </a:lnTo>
                  <a:lnTo>
                    <a:pt x="30" y="946"/>
                  </a:lnTo>
                  <a:lnTo>
                    <a:pt x="1026" y="0"/>
                  </a:lnTo>
                  <a:lnTo>
                    <a:pt x="14061" y="0"/>
                  </a:lnTo>
                  <a:lnTo>
                    <a:pt x="21443" y="10146"/>
                  </a:lnTo>
                  <a:lnTo>
                    <a:pt x="21600" y="10660"/>
                  </a:lnTo>
                  <a:lnTo>
                    <a:pt x="21600" y="10934"/>
                  </a:lnTo>
                  <a:lnTo>
                    <a:pt x="14709" y="21240"/>
                  </a:lnTo>
                  <a:lnTo>
                    <a:pt x="1026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Shape"/>
            <p:cNvSpPr/>
            <p:nvPr/>
          </p:nvSpPr>
          <p:spPr>
            <a:xfrm>
              <a:off x="454077" y="0"/>
              <a:ext cx="326725" cy="5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1" y="21600"/>
                  </a:moveTo>
                  <a:lnTo>
                    <a:pt x="0" y="21600"/>
                  </a:lnTo>
                  <a:lnTo>
                    <a:pt x="12164" y="12139"/>
                  </a:lnTo>
                  <a:lnTo>
                    <a:pt x="12387" y="11891"/>
                  </a:lnTo>
                  <a:lnTo>
                    <a:pt x="12695" y="11355"/>
                  </a:lnTo>
                  <a:lnTo>
                    <a:pt x="12772" y="11079"/>
                  </a:lnTo>
                  <a:lnTo>
                    <a:pt x="12772" y="10514"/>
                  </a:lnTo>
                  <a:lnTo>
                    <a:pt x="12695" y="10238"/>
                  </a:lnTo>
                  <a:lnTo>
                    <a:pt x="12387" y="9702"/>
                  </a:lnTo>
                  <a:lnTo>
                    <a:pt x="12164" y="9454"/>
                  </a:lnTo>
                  <a:lnTo>
                    <a:pt x="0" y="0"/>
                  </a:lnTo>
                  <a:lnTo>
                    <a:pt x="7490" y="0"/>
                  </a:lnTo>
                  <a:lnTo>
                    <a:pt x="21306" y="10148"/>
                  </a:lnTo>
                  <a:lnTo>
                    <a:pt x="21600" y="10662"/>
                  </a:lnTo>
                  <a:lnTo>
                    <a:pt x="21600" y="10936"/>
                  </a:lnTo>
                  <a:lnTo>
                    <a:pt x="21563" y="11070"/>
                  </a:lnTo>
                  <a:lnTo>
                    <a:pt x="21414" y="11330"/>
                  </a:lnTo>
                  <a:lnTo>
                    <a:pt x="21306" y="11450"/>
                  </a:lnTo>
                  <a:lnTo>
                    <a:pt x="21165" y="11561"/>
                  </a:lnTo>
                  <a:lnTo>
                    <a:pt x="8704" y="21248"/>
                  </a:lnTo>
                  <a:lnTo>
                    <a:pt x="8444" y="21374"/>
                  </a:lnTo>
                  <a:lnTo>
                    <a:pt x="7820" y="21555"/>
                  </a:lnTo>
                  <a:lnTo>
                    <a:pt x="7490" y="21600"/>
                  </a:lnTo>
                  <a:lnTo>
                    <a:pt x="7141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9" name="object 19"/>
          <p:cNvSpPr txBox="1"/>
          <p:nvPr/>
        </p:nvSpPr>
        <p:spPr>
          <a:xfrm>
            <a:off x="2359055" y="7592662"/>
            <a:ext cx="402018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b="1" spc="-4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</a:t>
            </a:r>
            <a:r>
              <a:rPr spc="-60"/>
              <a:t>u</a:t>
            </a:r>
            <a:r>
              <a:rPr spc="-75"/>
              <a:t>r</a:t>
            </a:r>
            <a:r>
              <a:rPr spc="-180"/>
              <a:t> </a:t>
            </a:r>
            <a:r>
              <a:rPr spc="25"/>
              <a:t>P</a:t>
            </a:r>
            <a:r>
              <a:rPr spc="35"/>
              <a:t>a</a:t>
            </a:r>
            <a:r>
              <a:rPr spc="-75"/>
              <a:t>r</a:t>
            </a:r>
            <a:r>
              <a:rPr spc="-35"/>
              <a:t>t</a:t>
            </a:r>
            <a:r>
              <a:rPr spc="-45"/>
              <a:t>n</a:t>
            </a:r>
            <a:r>
              <a:rPr spc="-70"/>
              <a:t>e</a:t>
            </a:r>
            <a:r>
              <a:rPr spc="-75"/>
              <a:t>r</a:t>
            </a:r>
            <a:r>
              <a:rPr spc="135"/>
              <a:t>s</a:t>
            </a:r>
            <a:r>
              <a:rPr spc="-50"/>
              <a:t>hi</a:t>
            </a:r>
            <a:r>
              <a:rPr spc="30"/>
              <a:t>p</a:t>
            </a:r>
            <a:r>
              <a:rPr spc="-180"/>
              <a:t> </a:t>
            </a:r>
            <a:r>
              <a:rPr spc="135"/>
              <a:t>&amp;</a:t>
            </a:r>
            <a:r>
              <a:rPr spc="-180"/>
              <a:t> </a:t>
            </a:r>
            <a:r>
              <a:rPr spc="-104"/>
              <a:t>C</a:t>
            </a:r>
            <a:r>
              <a:rPr spc="0"/>
              <a:t>l</a:t>
            </a:r>
            <a:r>
              <a:rPr spc="-50"/>
              <a:t>i</a:t>
            </a:r>
            <a:r>
              <a:rPr spc="-70"/>
              <a:t>e</a:t>
            </a:r>
            <a:r>
              <a:rPr spc="-45"/>
              <a:t>n</a:t>
            </a:r>
            <a:r>
              <a:rPr spc="-35"/>
              <a:t>t</a:t>
            </a:r>
            <a:r>
              <a:rPr spc="135"/>
              <a:t>s</a:t>
            </a:r>
          </a:p>
        </p:txBody>
      </p:sp>
      <p:sp>
        <p:nvSpPr>
          <p:cNvPr id="150" name="object 20"/>
          <p:cNvSpPr/>
          <p:nvPr/>
        </p:nvSpPr>
        <p:spPr>
          <a:xfrm>
            <a:off x="1412258" y="4364499"/>
            <a:ext cx="4308914" cy="19066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object 21"/>
          <p:cNvSpPr/>
          <p:nvPr/>
        </p:nvSpPr>
        <p:spPr>
          <a:xfrm>
            <a:off x="1331295" y="5850506"/>
            <a:ext cx="4308914" cy="19066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object 22"/>
          <p:cNvSpPr/>
          <p:nvPr/>
        </p:nvSpPr>
        <p:spPr>
          <a:xfrm>
            <a:off x="1331295" y="7225751"/>
            <a:ext cx="4308914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object 23"/>
          <p:cNvSpPr txBox="1"/>
          <p:nvPr/>
        </p:nvSpPr>
        <p:spPr>
          <a:xfrm>
            <a:off x="1525170" y="3413350"/>
            <a:ext cx="2425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900" b="1" spc="1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2</a:t>
            </a:r>
          </a:p>
        </p:txBody>
      </p:sp>
      <p:sp>
        <p:nvSpPr>
          <p:cNvPr id="154" name="object 24"/>
          <p:cNvSpPr txBox="1"/>
          <p:nvPr/>
        </p:nvSpPr>
        <p:spPr>
          <a:xfrm>
            <a:off x="1525170" y="4851734"/>
            <a:ext cx="2425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900" b="1" spc="1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3</a:t>
            </a:r>
          </a:p>
        </p:txBody>
      </p:sp>
      <p:sp>
        <p:nvSpPr>
          <p:cNvPr id="155" name="object 25"/>
          <p:cNvSpPr txBox="1"/>
          <p:nvPr/>
        </p:nvSpPr>
        <p:spPr>
          <a:xfrm>
            <a:off x="1525170" y="6304031"/>
            <a:ext cx="2425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900" b="1" spc="1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4</a:t>
            </a:r>
          </a:p>
        </p:txBody>
      </p:sp>
      <p:sp>
        <p:nvSpPr>
          <p:cNvPr id="156" name="object 26"/>
          <p:cNvSpPr txBox="1"/>
          <p:nvPr/>
        </p:nvSpPr>
        <p:spPr>
          <a:xfrm>
            <a:off x="1525170" y="7579983"/>
            <a:ext cx="2425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900" b="1" spc="1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5</a:t>
            </a:r>
          </a:p>
        </p:txBody>
      </p:sp>
      <p:sp>
        <p:nvSpPr>
          <p:cNvPr id="157" name="object 27"/>
          <p:cNvSpPr txBox="1"/>
          <p:nvPr/>
        </p:nvSpPr>
        <p:spPr>
          <a:xfrm>
            <a:off x="1580155" y="10010730"/>
            <a:ext cx="45593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9">
                <a:latin typeface="Tahoma"/>
                <a:ea typeface="Tahoma"/>
                <a:cs typeface="Tahoma"/>
                <a:sym typeface="Tahoma"/>
              </a:defRPr>
            </a:pPr>
            <a:r>
              <a:t>Together</a:t>
            </a:r>
            <a:r>
              <a:rPr spc="-120"/>
              <a:t> </a:t>
            </a:r>
            <a:r>
              <a:t>We</a:t>
            </a:r>
            <a:r>
              <a:rPr spc="-120"/>
              <a:t> </a:t>
            </a:r>
            <a:r>
              <a:rPr spc="39"/>
              <a:t>Empower</a:t>
            </a:r>
            <a:r>
              <a:rPr spc="-120"/>
              <a:t> </a:t>
            </a:r>
            <a:r>
              <a:rPr spc="35"/>
              <a:t>WaqfNomics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object 2"/>
          <p:cNvSpPr/>
          <p:nvPr/>
        </p:nvSpPr>
        <p:spPr>
          <a:xfrm>
            <a:off x="436639" y="3975208"/>
            <a:ext cx="4666867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69" name="object 3"/>
          <p:cNvGrpSpPr/>
          <p:nvPr/>
        </p:nvGrpSpPr>
        <p:grpSpPr>
          <a:xfrm>
            <a:off x="436639" y="1970278"/>
            <a:ext cx="7126211" cy="8726297"/>
            <a:chOff x="0" y="0"/>
            <a:chExt cx="7126210" cy="8726296"/>
          </a:xfrm>
        </p:grpSpPr>
        <p:sp>
          <p:nvSpPr>
            <p:cNvPr id="756" name="object 4"/>
            <p:cNvSpPr/>
            <p:nvPr/>
          </p:nvSpPr>
          <p:spPr>
            <a:xfrm>
              <a:off x="3729452" y="7831249"/>
              <a:ext cx="2187319" cy="89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5104" y="0"/>
                  </a:lnTo>
                  <a:lnTo>
                    <a:pt x="1649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7" name="object 5"/>
            <p:cNvSpPr/>
            <p:nvPr/>
          </p:nvSpPr>
          <p:spPr>
            <a:xfrm>
              <a:off x="4822016" y="5874351"/>
              <a:ext cx="2304194" cy="285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59" y="21600"/>
                  </a:lnTo>
                  <a:lnTo>
                    <a:pt x="3645" y="12348"/>
                  </a:lnTo>
                  <a:lnTo>
                    <a:pt x="0" y="7257"/>
                  </a:lnTo>
                  <a:lnTo>
                    <a:pt x="5198" y="0"/>
                  </a:lnTo>
                  <a:lnTo>
                    <a:pt x="16451" y="0"/>
                  </a:lnTo>
                  <a:lnTo>
                    <a:pt x="19774" y="4640"/>
                  </a:lnTo>
                  <a:lnTo>
                    <a:pt x="19777" y="4640"/>
                  </a:lnTo>
                  <a:lnTo>
                    <a:pt x="21600" y="718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8" name="object 6"/>
            <p:cNvSpPr/>
            <p:nvPr/>
          </p:nvSpPr>
          <p:spPr>
            <a:xfrm>
              <a:off x="4992187" y="3965064"/>
              <a:ext cx="2134023" cy="199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7" y="21600"/>
                  </a:moveTo>
                  <a:lnTo>
                    <a:pt x="5849" y="21600"/>
                  </a:lnTo>
                  <a:lnTo>
                    <a:pt x="0" y="10812"/>
                  </a:lnTo>
                  <a:lnTo>
                    <a:pt x="5850" y="0"/>
                  </a:lnTo>
                  <a:lnTo>
                    <a:pt x="17526" y="0"/>
                  </a:lnTo>
                  <a:lnTo>
                    <a:pt x="21600" y="7530"/>
                  </a:lnTo>
                  <a:lnTo>
                    <a:pt x="21600" y="14087"/>
                  </a:lnTo>
                  <a:lnTo>
                    <a:pt x="17527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9" name="object 7"/>
            <p:cNvSpPr/>
            <p:nvPr/>
          </p:nvSpPr>
          <p:spPr>
            <a:xfrm>
              <a:off x="6145799" y="2008165"/>
              <a:ext cx="980411" cy="265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567" y="13266"/>
                  </a:lnTo>
                  <a:lnTo>
                    <a:pt x="0" y="7797"/>
                  </a:lnTo>
                  <a:lnTo>
                    <a:pt x="122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0" name="object 8"/>
            <p:cNvSpPr/>
            <p:nvPr/>
          </p:nvSpPr>
          <p:spPr>
            <a:xfrm>
              <a:off x="0" y="4384350"/>
              <a:ext cx="4666866" cy="81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7" y="21600"/>
                  </a:moveTo>
                  <a:lnTo>
                    <a:pt x="693" y="21600"/>
                  </a:lnTo>
                  <a:lnTo>
                    <a:pt x="474" y="21398"/>
                  </a:lnTo>
                  <a:lnTo>
                    <a:pt x="284" y="20835"/>
                  </a:lnTo>
                  <a:lnTo>
                    <a:pt x="134" y="19977"/>
                  </a:lnTo>
                  <a:lnTo>
                    <a:pt x="35" y="18891"/>
                  </a:lnTo>
                  <a:lnTo>
                    <a:pt x="0" y="17641"/>
                  </a:lnTo>
                  <a:lnTo>
                    <a:pt x="0" y="3959"/>
                  </a:lnTo>
                  <a:lnTo>
                    <a:pt x="35" y="2709"/>
                  </a:lnTo>
                  <a:lnTo>
                    <a:pt x="134" y="1623"/>
                  </a:lnTo>
                  <a:lnTo>
                    <a:pt x="284" y="765"/>
                  </a:lnTo>
                  <a:lnTo>
                    <a:pt x="474" y="202"/>
                  </a:lnTo>
                  <a:lnTo>
                    <a:pt x="693" y="0"/>
                  </a:lnTo>
                  <a:lnTo>
                    <a:pt x="20907" y="0"/>
                  </a:lnTo>
                  <a:lnTo>
                    <a:pt x="21126" y="202"/>
                  </a:lnTo>
                  <a:lnTo>
                    <a:pt x="21316" y="765"/>
                  </a:lnTo>
                  <a:lnTo>
                    <a:pt x="21466" y="1623"/>
                  </a:lnTo>
                  <a:lnTo>
                    <a:pt x="21565" y="2709"/>
                  </a:lnTo>
                  <a:lnTo>
                    <a:pt x="21600" y="3959"/>
                  </a:lnTo>
                  <a:lnTo>
                    <a:pt x="21600" y="17641"/>
                  </a:lnTo>
                  <a:lnTo>
                    <a:pt x="21565" y="18891"/>
                  </a:lnTo>
                  <a:lnTo>
                    <a:pt x="21466" y="19977"/>
                  </a:lnTo>
                  <a:lnTo>
                    <a:pt x="21316" y="20835"/>
                  </a:lnTo>
                  <a:lnTo>
                    <a:pt x="21126" y="21398"/>
                  </a:lnTo>
                  <a:lnTo>
                    <a:pt x="20907" y="21600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1" name="object 9"/>
            <p:cNvSpPr/>
            <p:nvPr/>
          </p:nvSpPr>
          <p:spPr>
            <a:xfrm>
              <a:off x="6139993" y="0"/>
              <a:ext cx="986218" cy="20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637" y="21600"/>
                  </a:lnTo>
                  <a:lnTo>
                    <a:pt x="0" y="10850"/>
                  </a:lnTo>
                  <a:lnTo>
                    <a:pt x="1272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62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9327" y="8053377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3" name="object 11"/>
            <p:cNvSpPr/>
            <p:nvPr/>
          </p:nvSpPr>
          <p:spPr>
            <a:xfrm>
              <a:off x="268360" y="7851908"/>
              <a:ext cx="357326" cy="40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4" name="object 12"/>
            <p:cNvSpPr/>
            <p:nvPr/>
          </p:nvSpPr>
          <p:spPr>
            <a:xfrm>
              <a:off x="506652" y="7851908"/>
              <a:ext cx="357326" cy="40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67" name="object 13"/>
            <p:cNvGrpSpPr/>
            <p:nvPr/>
          </p:nvGrpSpPr>
          <p:grpSpPr>
            <a:xfrm>
              <a:off x="147267" y="467436"/>
              <a:ext cx="1085505" cy="790017"/>
              <a:chOff x="0" y="0"/>
              <a:chExt cx="1085504" cy="790016"/>
            </a:xfrm>
          </p:grpSpPr>
          <p:sp>
            <p:nvSpPr>
              <p:cNvPr id="765" name="Shape"/>
              <p:cNvSpPr/>
              <p:nvPr/>
            </p:nvSpPr>
            <p:spPr>
              <a:xfrm>
                <a:off x="0" y="0"/>
                <a:ext cx="850189" cy="79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21600"/>
                    </a:moveTo>
                    <a:lnTo>
                      <a:pt x="149" y="20967"/>
                    </a:lnTo>
                    <a:lnTo>
                      <a:pt x="0" y="1109"/>
                    </a:lnTo>
                    <a:lnTo>
                      <a:pt x="30" y="946"/>
                    </a:lnTo>
                    <a:lnTo>
                      <a:pt x="875" y="32"/>
                    </a:lnTo>
                    <a:lnTo>
                      <a:pt x="1026" y="0"/>
                    </a:lnTo>
                    <a:lnTo>
                      <a:pt x="14061" y="0"/>
                    </a:lnTo>
                    <a:lnTo>
                      <a:pt x="21443" y="10146"/>
                    </a:lnTo>
                    <a:lnTo>
                      <a:pt x="21600" y="10660"/>
                    </a:lnTo>
                    <a:lnTo>
                      <a:pt x="21600" y="10934"/>
                    </a:lnTo>
                    <a:lnTo>
                      <a:pt x="14819" y="21082"/>
                    </a:lnTo>
                    <a:lnTo>
                      <a:pt x="1026" y="21600"/>
                    </a:lnTo>
                    <a:close/>
                  </a:path>
                </a:pathLst>
              </a:custGeom>
              <a:solidFill>
                <a:srgbClr val="C6A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631277" y="0"/>
                <a:ext cx="454228" cy="789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41" y="21600"/>
                    </a:moveTo>
                    <a:lnTo>
                      <a:pt x="0" y="21600"/>
                    </a:lnTo>
                    <a:lnTo>
                      <a:pt x="11872" y="12366"/>
                    </a:lnTo>
                    <a:lnTo>
                      <a:pt x="12078" y="12192"/>
                    </a:lnTo>
                    <a:lnTo>
                      <a:pt x="12714" y="11215"/>
                    </a:lnTo>
                    <a:lnTo>
                      <a:pt x="12772" y="10797"/>
                    </a:lnTo>
                    <a:lnTo>
                      <a:pt x="12758" y="10586"/>
                    </a:lnTo>
                    <a:lnTo>
                      <a:pt x="12259" y="9583"/>
                    </a:lnTo>
                    <a:lnTo>
                      <a:pt x="0" y="0"/>
                    </a:lnTo>
                    <a:lnTo>
                      <a:pt x="7490" y="0"/>
                    </a:lnTo>
                    <a:lnTo>
                      <a:pt x="21306" y="10148"/>
                    </a:lnTo>
                    <a:lnTo>
                      <a:pt x="21600" y="10662"/>
                    </a:lnTo>
                    <a:lnTo>
                      <a:pt x="21600" y="10936"/>
                    </a:lnTo>
                    <a:lnTo>
                      <a:pt x="21563" y="11070"/>
                    </a:lnTo>
                    <a:lnTo>
                      <a:pt x="21414" y="11330"/>
                    </a:lnTo>
                    <a:lnTo>
                      <a:pt x="21306" y="11450"/>
                    </a:lnTo>
                    <a:lnTo>
                      <a:pt x="21165" y="11561"/>
                    </a:lnTo>
                    <a:lnTo>
                      <a:pt x="8913" y="21087"/>
                    </a:lnTo>
                    <a:lnTo>
                      <a:pt x="7490" y="21600"/>
                    </a:lnTo>
                    <a:lnTo>
                      <a:pt x="7141" y="21600"/>
                    </a:lnTo>
                    <a:close/>
                  </a:path>
                </a:pathLst>
              </a:custGeom>
              <a:solidFill>
                <a:srgbClr val="C6A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68" name="object 14"/>
            <p:cNvSpPr/>
            <p:nvPr/>
          </p:nvSpPr>
          <p:spPr>
            <a:xfrm>
              <a:off x="0" y="3150701"/>
              <a:ext cx="4666866" cy="81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7" y="21600"/>
                  </a:moveTo>
                  <a:lnTo>
                    <a:pt x="693" y="21600"/>
                  </a:lnTo>
                  <a:lnTo>
                    <a:pt x="474" y="21398"/>
                  </a:lnTo>
                  <a:lnTo>
                    <a:pt x="284" y="20835"/>
                  </a:lnTo>
                  <a:lnTo>
                    <a:pt x="134" y="19977"/>
                  </a:lnTo>
                  <a:lnTo>
                    <a:pt x="35" y="18891"/>
                  </a:lnTo>
                  <a:lnTo>
                    <a:pt x="0" y="17641"/>
                  </a:lnTo>
                  <a:lnTo>
                    <a:pt x="0" y="3959"/>
                  </a:lnTo>
                  <a:lnTo>
                    <a:pt x="35" y="2709"/>
                  </a:lnTo>
                  <a:lnTo>
                    <a:pt x="134" y="1623"/>
                  </a:lnTo>
                  <a:lnTo>
                    <a:pt x="284" y="765"/>
                  </a:lnTo>
                  <a:lnTo>
                    <a:pt x="474" y="202"/>
                  </a:lnTo>
                  <a:lnTo>
                    <a:pt x="693" y="0"/>
                  </a:lnTo>
                  <a:lnTo>
                    <a:pt x="20907" y="0"/>
                  </a:lnTo>
                  <a:lnTo>
                    <a:pt x="21126" y="202"/>
                  </a:lnTo>
                  <a:lnTo>
                    <a:pt x="21316" y="765"/>
                  </a:lnTo>
                  <a:lnTo>
                    <a:pt x="21466" y="1623"/>
                  </a:lnTo>
                  <a:lnTo>
                    <a:pt x="21565" y="2709"/>
                  </a:lnTo>
                  <a:lnTo>
                    <a:pt x="21600" y="3959"/>
                  </a:lnTo>
                  <a:lnTo>
                    <a:pt x="21600" y="17641"/>
                  </a:lnTo>
                  <a:lnTo>
                    <a:pt x="21565" y="18891"/>
                  </a:lnTo>
                  <a:lnTo>
                    <a:pt x="21466" y="19977"/>
                  </a:lnTo>
                  <a:lnTo>
                    <a:pt x="21316" y="20835"/>
                  </a:lnTo>
                  <a:lnTo>
                    <a:pt x="21126" y="21398"/>
                  </a:lnTo>
                  <a:lnTo>
                    <a:pt x="20907" y="21600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70" name="object 15"/>
          <p:cNvSpPr txBox="1">
            <a:spLocks noGrp="1"/>
          </p:cNvSpPr>
          <p:nvPr>
            <p:ph type="title"/>
          </p:nvPr>
        </p:nvSpPr>
        <p:spPr>
          <a:xfrm>
            <a:off x="1850266" y="2490714"/>
            <a:ext cx="2994026" cy="565786"/>
          </a:xfrm>
          <a:prstGeom prst="rect">
            <a:avLst/>
          </a:prstGeom>
        </p:spPr>
        <p:txBody>
          <a:bodyPr/>
          <a:lstStyle/>
          <a:p>
            <a:pPr indent="12700">
              <a:defRPr sz="3500" b="1" spc="-200"/>
            </a:pPr>
            <a:r>
              <a:t>L</a:t>
            </a:r>
            <a:r>
              <a:rPr spc="-100"/>
              <a:t>i</a:t>
            </a:r>
            <a:r>
              <a:rPr spc="100"/>
              <a:t>s</a:t>
            </a:r>
            <a:r>
              <a:rPr spc="-100"/>
              <a:t>t</a:t>
            </a:r>
            <a:r>
              <a:rPr spc="100"/>
              <a:t>s</a:t>
            </a:r>
            <a:r>
              <a:rPr spc="-300"/>
              <a:t> </a:t>
            </a:r>
            <a:r>
              <a:rPr spc="0"/>
              <a:t>o</a:t>
            </a:r>
            <a:r>
              <a:rPr spc="-100"/>
              <a:t>f</a:t>
            </a:r>
            <a:r>
              <a:rPr spc="-300"/>
              <a:t> </a:t>
            </a:r>
            <a:r>
              <a:t>E</a:t>
            </a:r>
            <a:r>
              <a:rPr spc="-100"/>
              <a:t>vent</a:t>
            </a:r>
            <a:r>
              <a:rPr spc="100"/>
              <a:t>s</a:t>
            </a:r>
          </a:p>
        </p:txBody>
      </p:sp>
      <p:sp>
        <p:nvSpPr>
          <p:cNvPr id="771" name="object 16"/>
          <p:cNvSpPr txBox="1"/>
          <p:nvPr/>
        </p:nvSpPr>
        <p:spPr>
          <a:xfrm>
            <a:off x="820587" y="2595049"/>
            <a:ext cx="24892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4</a:t>
            </a:r>
          </a:p>
        </p:txBody>
      </p:sp>
      <p:sp>
        <p:nvSpPr>
          <p:cNvPr id="772" name="object 17"/>
          <p:cNvSpPr txBox="1"/>
          <p:nvPr/>
        </p:nvSpPr>
        <p:spPr>
          <a:xfrm>
            <a:off x="1783314" y="4152617"/>
            <a:ext cx="2049146" cy="208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91159">
              <a:defRPr sz="2700" spc="9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SEMINAR</a:t>
            </a:r>
          </a:p>
          <a:p>
            <a:pPr marR="5080" indent="309879">
              <a:lnSpc>
                <a:spcPct val="322900"/>
              </a:lnSpc>
              <a:spcBef>
                <a:spcPts val="200"/>
              </a:spcBef>
              <a:defRPr sz="2700" spc="4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WEBINAR </a:t>
            </a:r>
            <a:r>
              <a:rPr spc="50"/>
              <a:t> </a:t>
            </a:r>
            <a:r>
              <a:rPr spc="-75"/>
              <a:t>C</a:t>
            </a:r>
            <a:r>
              <a:rPr spc="55"/>
              <a:t>O</a:t>
            </a:r>
            <a:r>
              <a:rPr spc="100"/>
              <a:t>N</a:t>
            </a:r>
            <a:r>
              <a:rPr spc="-90"/>
              <a:t>F</a:t>
            </a:r>
            <a:r>
              <a:rPr spc="-10"/>
              <a:t>E</a:t>
            </a:r>
            <a:r>
              <a:rPr spc="85"/>
              <a:t>R</a:t>
            </a:r>
            <a:r>
              <a:rPr spc="-10"/>
              <a:t>E</a:t>
            </a:r>
            <a:r>
              <a:rPr spc="100"/>
              <a:t>N</a:t>
            </a:r>
            <a:r>
              <a:rPr spc="-75"/>
              <a:t>C</a:t>
            </a:r>
            <a:r>
              <a:rPr spc="-20"/>
              <a:t>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object 2"/>
          <p:cNvGrpSpPr/>
          <p:nvPr/>
        </p:nvGrpSpPr>
        <p:grpSpPr>
          <a:xfrm>
            <a:off x="422888" y="9944344"/>
            <a:ext cx="714650" cy="408089"/>
            <a:chOff x="0" y="0"/>
            <a:chExt cx="714650" cy="408088"/>
          </a:xfrm>
        </p:grpSpPr>
        <p:pic>
          <p:nvPicPr>
            <p:cNvPr id="77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5" name="object 4"/>
            <p:cNvSpPr/>
            <p:nvPr/>
          </p:nvSpPr>
          <p:spPr>
            <a:xfrm>
              <a:off x="119032" y="0"/>
              <a:ext cx="357327" cy="40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6" name="object 5"/>
            <p:cNvSpPr/>
            <p:nvPr/>
          </p:nvSpPr>
          <p:spPr>
            <a:xfrm>
              <a:off x="357324" y="0"/>
              <a:ext cx="357327" cy="40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78" name="object 6"/>
          <p:cNvSpPr/>
          <p:nvPr/>
        </p:nvSpPr>
        <p:spPr>
          <a:xfrm>
            <a:off x="-1" y="0"/>
            <a:ext cx="7562851" cy="1008244"/>
          </a:xfrm>
          <a:prstGeom prst="rect">
            <a:avLst/>
          </a:pr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79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457" y="1284034"/>
            <a:ext cx="6082051" cy="8446236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object 8"/>
          <p:cNvSpPr txBox="1"/>
          <p:nvPr/>
        </p:nvSpPr>
        <p:spPr>
          <a:xfrm>
            <a:off x="389165" y="316734"/>
            <a:ext cx="445588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spc="22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AWARENESS: S</a:t>
            </a:r>
            <a:r>
              <a:rPr spc="-10"/>
              <a:t>E</a:t>
            </a:r>
            <a:r>
              <a:rPr spc="200"/>
              <a:t>M</a:t>
            </a:r>
            <a:r>
              <a:rPr spc="50"/>
              <a:t>I</a:t>
            </a:r>
            <a:r>
              <a:rPr spc="100"/>
              <a:t>N</a:t>
            </a:r>
            <a:r>
              <a:rPr spc="-10"/>
              <a:t>A</a:t>
            </a:r>
            <a:r>
              <a:rPr spc="75"/>
              <a:t>R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object 2"/>
          <p:cNvGrpSpPr/>
          <p:nvPr/>
        </p:nvGrpSpPr>
        <p:grpSpPr>
          <a:xfrm>
            <a:off x="422888" y="9944344"/>
            <a:ext cx="714650" cy="408085"/>
            <a:chOff x="0" y="0"/>
            <a:chExt cx="714650" cy="408084"/>
          </a:xfrm>
        </p:grpSpPr>
        <p:pic>
          <p:nvPicPr>
            <p:cNvPr id="78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6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3" name="object 4"/>
            <p:cNvSpPr/>
            <p:nvPr/>
          </p:nvSpPr>
          <p:spPr>
            <a:xfrm>
              <a:off x="119032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4" name="object 5"/>
            <p:cNvSpPr/>
            <p:nvPr/>
          </p:nvSpPr>
          <p:spPr>
            <a:xfrm>
              <a:off x="357324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86" name="object 6"/>
          <p:cNvSpPr/>
          <p:nvPr/>
        </p:nvSpPr>
        <p:spPr>
          <a:xfrm>
            <a:off x="-1" y="5"/>
            <a:ext cx="7562851" cy="1008244"/>
          </a:xfrm>
          <a:prstGeom prst="rect">
            <a:avLst/>
          </a:pr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7" name="object 8"/>
          <p:cNvSpPr txBox="1"/>
          <p:nvPr/>
        </p:nvSpPr>
        <p:spPr>
          <a:xfrm>
            <a:off x="389166" y="316741"/>
            <a:ext cx="643708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700" spc="-1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TRAINING &amp; WORKSHOP</a:t>
            </a:r>
          </a:p>
        </p:txBody>
      </p:sp>
      <p:pic>
        <p:nvPicPr>
          <p:cNvPr id="78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851" y="1006475"/>
            <a:ext cx="6279399" cy="5167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850" y="6438705"/>
            <a:ext cx="6325654" cy="4051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object 2"/>
          <p:cNvGrpSpPr/>
          <p:nvPr/>
        </p:nvGrpSpPr>
        <p:grpSpPr>
          <a:xfrm>
            <a:off x="422888" y="9944344"/>
            <a:ext cx="714650" cy="408085"/>
            <a:chOff x="0" y="0"/>
            <a:chExt cx="714650" cy="408084"/>
          </a:xfrm>
        </p:grpSpPr>
        <p:pic>
          <p:nvPicPr>
            <p:cNvPr id="79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6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2" name="object 4"/>
            <p:cNvSpPr/>
            <p:nvPr/>
          </p:nvSpPr>
          <p:spPr>
            <a:xfrm>
              <a:off x="119032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3" name="object 5"/>
            <p:cNvSpPr/>
            <p:nvPr/>
          </p:nvSpPr>
          <p:spPr>
            <a:xfrm>
              <a:off x="357324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95" name="object 6"/>
          <p:cNvSpPr/>
          <p:nvPr/>
        </p:nvSpPr>
        <p:spPr>
          <a:xfrm>
            <a:off x="-1" y="5"/>
            <a:ext cx="7562851" cy="1008244"/>
          </a:xfrm>
          <a:prstGeom prst="rect">
            <a:avLst/>
          </a:pr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6" name="object 8"/>
          <p:cNvSpPr txBox="1"/>
          <p:nvPr/>
        </p:nvSpPr>
        <p:spPr>
          <a:xfrm>
            <a:off x="389166" y="316741"/>
            <a:ext cx="414337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700" spc="2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ZOOM MEETING &amp; FB LIVE</a:t>
            </a:r>
          </a:p>
        </p:txBody>
      </p:sp>
      <p:pic>
        <p:nvPicPr>
          <p:cNvPr id="79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568" y="1282038"/>
            <a:ext cx="5607051" cy="560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838" y="7255456"/>
            <a:ext cx="6711413" cy="3276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object 2"/>
          <p:cNvGrpSpPr/>
          <p:nvPr/>
        </p:nvGrpSpPr>
        <p:grpSpPr>
          <a:xfrm>
            <a:off x="422888" y="9944344"/>
            <a:ext cx="714650" cy="408085"/>
            <a:chOff x="0" y="0"/>
            <a:chExt cx="714650" cy="408084"/>
          </a:xfrm>
        </p:grpSpPr>
        <p:pic>
          <p:nvPicPr>
            <p:cNvPr id="800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6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1" name="object 4"/>
            <p:cNvSpPr/>
            <p:nvPr/>
          </p:nvSpPr>
          <p:spPr>
            <a:xfrm>
              <a:off x="119032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2" name="object 5"/>
            <p:cNvSpPr/>
            <p:nvPr/>
          </p:nvSpPr>
          <p:spPr>
            <a:xfrm>
              <a:off x="357324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04" name="object 6"/>
          <p:cNvSpPr/>
          <p:nvPr/>
        </p:nvSpPr>
        <p:spPr>
          <a:xfrm>
            <a:off x="-1" y="5"/>
            <a:ext cx="7562851" cy="1008244"/>
          </a:xfrm>
          <a:prstGeom prst="rect">
            <a:avLst/>
          </a:pr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05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50" y="1209850"/>
            <a:ext cx="3200400" cy="4423645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object 8"/>
          <p:cNvSpPr txBox="1"/>
          <p:nvPr/>
        </p:nvSpPr>
        <p:spPr>
          <a:xfrm>
            <a:off x="389166" y="316741"/>
            <a:ext cx="582748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700" spc="2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AWARENESS: SEMINAR &amp; WEBINAR</a:t>
            </a:r>
          </a:p>
        </p:txBody>
      </p:sp>
      <p:pic>
        <p:nvPicPr>
          <p:cNvPr id="80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59251" y="1209850"/>
            <a:ext cx="3124200" cy="4423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992" y="5868420"/>
            <a:ext cx="3185259" cy="451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59250" y="5906711"/>
            <a:ext cx="3185259" cy="45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object 2"/>
          <p:cNvGrpSpPr/>
          <p:nvPr/>
        </p:nvGrpSpPr>
        <p:grpSpPr>
          <a:xfrm>
            <a:off x="422888" y="9944344"/>
            <a:ext cx="714650" cy="408085"/>
            <a:chOff x="0" y="0"/>
            <a:chExt cx="714650" cy="408084"/>
          </a:xfrm>
        </p:grpSpPr>
        <p:pic>
          <p:nvPicPr>
            <p:cNvPr id="81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6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2" name="object 4"/>
            <p:cNvSpPr/>
            <p:nvPr/>
          </p:nvSpPr>
          <p:spPr>
            <a:xfrm>
              <a:off x="119032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3" name="object 5"/>
            <p:cNvSpPr/>
            <p:nvPr/>
          </p:nvSpPr>
          <p:spPr>
            <a:xfrm>
              <a:off x="357324" y="0"/>
              <a:ext cx="357327" cy="4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15" name="object 6"/>
          <p:cNvSpPr/>
          <p:nvPr/>
        </p:nvSpPr>
        <p:spPr>
          <a:xfrm>
            <a:off x="-1" y="5"/>
            <a:ext cx="7562851" cy="1008244"/>
          </a:xfrm>
          <a:prstGeom prst="rect">
            <a:avLst/>
          </a:prstGeom>
          <a:solidFill>
            <a:srgbClr val="D1AB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16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876" y="6246967"/>
            <a:ext cx="7056747" cy="4360708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object 8"/>
          <p:cNvSpPr txBox="1"/>
          <p:nvPr/>
        </p:nvSpPr>
        <p:spPr>
          <a:xfrm>
            <a:off x="389166" y="316741"/>
            <a:ext cx="270328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2700" spc="-3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CONFERENCE</a:t>
            </a:r>
          </a:p>
        </p:txBody>
      </p:sp>
      <p:pic>
        <p:nvPicPr>
          <p:cNvPr id="81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324" y="1090893"/>
            <a:ext cx="5911851" cy="4868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object 2"/>
          <p:cNvSpPr txBox="1"/>
          <p:nvPr/>
        </p:nvSpPr>
        <p:spPr>
          <a:xfrm>
            <a:off x="1850266" y="898968"/>
            <a:ext cx="376047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6299"/>
              </a:lnSpc>
              <a:spcBef>
                <a:spcPts val="100"/>
              </a:spcBef>
              <a:defRPr sz="3500" b="1" spc="-55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Advisory</a:t>
            </a:r>
          </a:p>
        </p:txBody>
      </p:sp>
      <p:sp>
        <p:nvSpPr>
          <p:cNvPr id="821" name="object 8"/>
          <p:cNvSpPr txBox="1"/>
          <p:nvPr/>
        </p:nvSpPr>
        <p:spPr>
          <a:xfrm>
            <a:off x="784555" y="1009727"/>
            <a:ext cx="24892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5</a:t>
            </a:r>
          </a:p>
        </p:txBody>
      </p:sp>
      <p:sp>
        <p:nvSpPr>
          <p:cNvPr id="822" name="Rectangle 9"/>
          <p:cNvSpPr/>
          <p:nvPr/>
        </p:nvSpPr>
        <p:spPr>
          <a:xfrm>
            <a:off x="3778250" y="1768475"/>
            <a:ext cx="2667000" cy="396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555" y="2091946"/>
            <a:ext cx="2457451" cy="1647826"/>
          </a:xfrm>
          <a:prstGeom prst="rect">
            <a:avLst/>
          </a:prstGeom>
          <a:ln w="12700">
            <a:miter lim="400000"/>
          </a:ln>
        </p:spPr>
      </p:pic>
      <p:sp>
        <p:nvSpPr>
          <p:cNvPr id="824" name="TextBox 12"/>
          <p:cNvSpPr txBox="1"/>
          <p:nvPr/>
        </p:nvSpPr>
        <p:spPr>
          <a:xfrm>
            <a:off x="4281170" y="4816475"/>
            <a:ext cx="3200059" cy="14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FOCUS GROUP DISCUSSION: Perak Sustainable Economic - Greenprint 2030</a:t>
            </a:r>
          </a:p>
        </p:txBody>
      </p:sp>
      <p:pic>
        <p:nvPicPr>
          <p:cNvPr id="82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292" y="4206875"/>
            <a:ext cx="3930651" cy="2941847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TextBox 15"/>
          <p:cNvSpPr txBox="1"/>
          <p:nvPr/>
        </p:nvSpPr>
        <p:spPr>
          <a:xfrm>
            <a:off x="4279900" y="8378683"/>
            <a:ext cx="3200058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WORKING GROUP DISCUSSION:</a:t>
            </a:r>
          </a:p>
          <a:p>
            <a:pPr>
              <a:defRPr sz="2400" b="1"/>
            </a:pPr>
            <a:r>
              <a:t>TheWaqf Wellness </a:t>
            </a:r>
          </a:p>
        </p:txBody>
      </p:sp>
      <p:sp>
        <p:nvSpPr>
          <p:cNvPr id="827" name="TextBox 16"/>
          <p:cNvSpPr txBox="1"/>
          <p:nvPr/>
        </p:nvSpPr>
        <p:spPr>
          <a:xfrm>
            <a:off x="313397" y="8378683"/>
            <a:ext cx="3200058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WAQF ROUND TABLE DISCUSSION: UKM &amp; AGRO BANK</a:t>
            </a:r>
          </a:p>
        </p:txBody>
      </p:sp>
      <p:sp>
        <p:nvSpPr>
          <p:cNvPr id="828" name="TextBox 10"/>
          <p:cNvSpPr txBox="1"/>
          <p:nvPr/>
        </p:nvSpPr>
        <p:spPr>
          <a:xfrm>
            <a:off x="4279900" y="2315693"/>
            <a:ext cx="3200058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ROUND TABLE DISCUSSION: National Waqf Master Plan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object 2"/>
          <p:cNvSpPr txBox="1"/>
          <p:nvPr/>
        </p:nvSpPr>
        <p:spPr>
          <a:xfrm>
            <a:off x="1850266" y="632046"/>
            <a:ext cx="3760471" cy="112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299"/>
              </a:lnSpc>
              <a:spcBef>
                <a:spcPts val="100"/>
              </a:spcBef>
              <a:defRPr sz="3500" b="1" spc="-5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</a:t>
            </a:r>
            <a:r>
              <a:rPr spc="-80"/>
              <a:t>u</a:t>
            </a:r>
            <a:r>
              <a:rPr spc="-100"/>
              <a:t>r</a:t>
            </a:r>
            <a:r>
              <a:rPr spc="-234"/>
              <a:t> </a:t>
            </a:r>
            <a:r>
              <a:rPr spc="35"/>
              <a:t>P</a:t>
            </a:r>
            <a:r>
              <a:rPr spc="45"/>
              <a:t>a</a:t>
            </a:r>
            <a:r>
              <a:rPr spc="-104"/>
              <a:t>r</a:t>
            </a:r>
            <a:r>
              <a:rPr spc="-45"/>
              <a:t>t</a:t>
            </a:r>
            <a:r>
              <a:rPr spc="-60"/>
              <a:t>n</a:t>
            </a:r>
            <a:r>
              <a:rPr spc="-90"/>
              <a:t>e</a:t>
            </a:r>
            <a:r>
              <a:rPr spc="-104"/>
              <a:t>r</a:t>
            </a:r>
            <a:r>
              <a:rPr spc="175"/>
              <a:t>s</a:t>
            </a:r>
            <a:r>
              <a:rPr spc="-70"/>
              <a:t>h</a:t>
            </a:r>
            <a:r>
              <a:rPr spc="-65"/>
              <a:t>i</a:t>
            </a:r>
            <a:r>
              <a:rPr spc="45"/>
              <a:t>p</a:t>
            </a:r>
            <a:r>
              <a:rPr spc="-234"/>
              <a:t> </a:t>
            </a:r>
            <a:r>
              <a:rPr spc="114"/>
              <a:t>&amp;  </a:t>
            </a:r>
            <a:r>
              <a:rPr spc="-35"/>
              <a:t>Clients</a:t>
            </a:r>
          </a:p>
        </p:txBody>
      </p:sp>
      <p:pic>
        <p:nvPicPr>
          <p:cNvPr id="831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523" y="4255804"/>
            <a:ext cx="3346082" cy="981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112" y="2280908"/>
            <a:ext cx="2947217" cy="1357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object 5" descr="objec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432" y="6890242"/>
            <a:ext cx="2373716" cy="991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object 6" descr="object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4636" y="6805135"/>
            <a:ext cx="2335584" cy="1124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object 7" descr="object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2060" y="8351340"/>
            <a:ext cx="4046380" cy="1010498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object 8"/>
          <p:cNvSpPr txBox="1"/>
          <p:nvPr/>
        </p:nvSpPr>
        <p:spPr>
          <a:xfrm>
            <a:off x="784555" y="1009727"/>
            <a:ext cx="24892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0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6</a:t>
            </a:r>
          </a:p>
        </p:txBody>
      </p:sp>
      <p:sp>
        <p:nvSpPr>
          <p:cNvPr id="837" name="object 9"/>
          <p:cNvSpPr txBox="1"/>
          <p:nvPr/>
        </p:nvSpPr>
        <p:spPr>
          <a:xfrm>
            <a:off x="465014" y="6042088"/>
            <a:ext cx="357314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800" b="1" spc="3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</a:t>
            </a:r>
            <a:r>
              <a:rPr spc="-50"/>
              <a:t>n</a:t>
            </a:r>
            <a:r>
              <a:rPr spc="-104"/>
              <a:t>c</a:t>
            </a:r>
            <a:r>
              <a:rPr spc="40"/>
              <a:t>o</a:t>
            </a:r>
            <a:r>
              <a:rPr spc="-55"/>
              <a:t>mi</a:t>
            </a:r>
            <a:r>
              <a:rPr spc="-50"/>
              <a:t>n</a:t>
            </a:r>
            <a:r>
              <a:rPr spc="135"/>
              <a:t>g</a:t>
            </a:r>
            <a:r>
              <a:rPr spc="-189"/>
              <a:t> </a:t>
            </a:r>
            <a:r>
              <a:rPr spc="25"/>
              <a:t>P</a:t>
            </a:r>
            <a:r>
              <a:t>a</a:t>
            </a:r>
            <a:r>
              <a:rPr spc="-85"/>
              <a:t>r</a:t>
            </a:r>
            <a:r>
              <a:rPr spc="-40"/>
              <a:t>t</a:t>
            </a:r>
            <a:r>
              <a:rPr spc="-50"/>
              <a:t>n</a:t>
            </a:r>
            <a:r>
              <a:rPr spc="-75"/>
              <a:t>e</a:t>
            </a:r>
            <a:r>
              <a:rPr spc="-85"/>
              <a:t>r</a:t>
            </a:r>
            <a:r>
              <a:rPr spc="140"/>
              <a:t>s</a:t>
            </a:r>
            <a:r>
              <a:rPr spc="-55"/>
              <a:t>hi</a:t>
            </a:r>
            <a:r>
              <a:rPr spc="35"/>
              <a:t>p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object 2"/>
          <p:cNvSpPr/>
          <p:nvPr/>
        </p:nvSpPr>
        <p:spPr>
          <a:xfrm>
            <a:off x="1472423" y="590852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43" name="object 3"/>
          <p:cNvGrpSpPr/>
          <p:nvPr/>
        </p:nvGrpSpPr>
        <p:grpSpPr>
          <a:xfrm>
            <a:off x="397599" y="403348"/>
            <a:ext cx="714651" cy="408088"/>
            <a:chOff x="0" y="0"/>
            <a:chExt cx="714650" cy="408087"/>
          </a:xfrm>
        </p:grpSpPr>
        <p:pic>
          <p:nvPicPr>
            <p:cNvPr id="840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1" name="object 5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2" name="object 6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44" name="object 7"/>
          <p:cNvSpPr/>
          <p:nvPr/>
        </p:nvSpPr>
        <p:spPr>
          <a:xfrm>
            <a:off x="1472583" y="99789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49" name="object 8"/>
          <p:cNvGrpSpPr/>
          <p:nvPr/>
        </p:nvGrpSpPr>
        <p:grpSpPr>
          <a:xfrm>
            <a:off x="221766" y="2094850"/>
            <a:ext cx="7114498" cy="8100783"/>
            <a:chOff x="0" y="0"/>
            <a:chExt cx="7114497" cy="8100781"/>
          </a:xfrm>
        </p:grpSpPr>
        <p:grpSp>
          <p:nvGrpSpPr>
            <p:cNvPr id="847" name="object 9"/>
            <p:cNvGrpSpPr/>
            <p:nvPr/>
          </p:nvGrpSpPr>
          <p:grpSpPr>
            <a:xfrm>
              <a:off x="0" y="0"/>
              <a:ext cx="7114498" cy="8100782"/>
              <a:chOff x="0" y="0"/>
              <a:chExt cx="7114497" cy="8100781"/>
            </a:xfrm>
          </p:grpSpPr>
          <p:sp>
            <p:nvSpPr>
              <p:cNvPr id="845" name="Shape"/>
              <p:cNvSpPr/>
              <p:nvPr/>
            </p:nvSpPr>
            <p:spPr>
              <a:xfrm>
                <a:off x="0" y="0"/>
                <a:ext cx="7050249" cy="810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0" y="21600"/>
                    </a:moveTo>
                    <a:lnTo>
                      <a:pt x="536" y="21600"/>
                    </a:lnTo>
                    <a:lnTo>
                      <a:pt x="394" y="21583"/>
                    </a:lnTo>
                    <a:lnTo>
                      <a:pt x="266" y="21536"/>
                    </a:lnTo>
                    <a:lnTo>
                      <a:pt x="157" y="21463"/>
                    </a:lnTo>
                    <a:lnTo>
                      <a:pt x="73" y="21369"/>
                    </a:lnTo>
                    <a:lnTo>
                      <a:pt x="19" y="21257"/>
                    </a:lnTo>
                    <a:lnTo>
                      <a:pt x="0" y="21133"/>
                    </a:lnTo>
                    <a:lnTo>
                      <a:pt x="0" y="467"/>
                    </a:lnTo>
                    <a:lnTo>
                      <a:pt x="19" y="343"/>
                    </a:lnTo>
                    <a:lnTo>
                      <a:pt x="73" y="231"/>
                    </a:lnTo>
                    <a:lnTo>
                      <a:pt x="157" y="137"/>
                    </a:lnTo>
                    <a:lnTo>
                      <a:pt x="266" y="64"/>
                    </a:lnTo>
                    <a:lnTo>
                      <a:pt x="394" y="17"/>
                    </a:lnTo>
                    <a:lnTo>
                      <a:pt x="536" y="0"/>
                    </a:lnTo>
                    <a:lnTo>
                      <a:pt x="21260" y="0"/>
                    </a:lnTo>
                    <a:lnTo>
                      <a:pt x="21403" y="17"/>
                    </a:lnTo>
                    <a:lnTo>
                      <a:pt x="21531" y="64"/>
                    </a:lnTo>
                    <a:lnTo>
                      <a:pt x="21600" y="110"/>
                    </a:lnTo>
                    <a:lnTo>
                      <a:pt x="536" y="110"/>
                    </a:lnTo>
                    <a:lnTo>
                      <a:pt x="407" y="128"/>
                    </a:lnTo>
                    <a:lnTo>
                      <a:pt x="294" y="179"/>
                    </a:lnTo>
                    <a:lnTo>
                      <a:pt x="205" y="256"/>
                    </a:lnTo>
                    <a:lnTo>
                      <a:pt x="147" y="354"/>
                    </a:lnTo>
                    <a:lnTo>
                      <a:pt x="126" y="467"/>
                    </a:lnTo>
                    <a:lnTo>
                      <a:pt x="126" y="21133"/>
                    </a:lnTo>
                    <a:lnTo>
                      <a:pt x="147" y="21246"/>
                    </a:lnTo>
                    <a:lnTo>
                      <a:pt x="205" y="21344"/>
                    </a:lnTo>
                    <a:lnTo>
                      <a:pt x="294" y="21421"/>
                    </a:lnTo>
                    <a:lnTo>
                      <a:pt x="407" y="21472"/>
                    </a:lnTo>
                    <a:lnTo>
                      <a:pt x="536" y="21490"/>
                    </a:lnTo>
                    <a:lnTo>
                      <a:pt x="21600" y="21490"/>
                    </a:lnTo>
                    <a:lnTo>
                      <a:pt x="21531" y="21536"/>
                    </a:lnTo>
                    <a:lnTo>
                      <a:pt x="21403" y="21583"/>
                    </a:lnTo>
                    <a:lnTo>
                      <a:pt x="21260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Shape"/>
              <p:cNvSpPr/>
              <p:nvPr/>
            </p:nvSpPr>
            <p:spPr>
              <a:xfrm>
                <a:off x="6939388" y="41212"/>
                <a:ext cx="175110" cy="8018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5" y="21600"/>
                    </a:moveTo>
                    <a:lnTo>
                      <a:pt x="0" y="21600"/>
                    </a:lnTo>
                    <a:lnTo>
                      <a:pt x="5231" y="21582"/>
                    </a:lnTo>
                    <a:lnTo>
                      <a:pt x="9766" y="21531"/>
                    </a:lnTo>
                    <a:lnTo>
                      <a:pt x="13338" y="21453"/>
                    </a:lnTo>
                    <a:lnTo>
                      <a:pt x="15678" y="21353"/>
                    </a:lnTo>
                    <a:lnTo>
                      <a:pt x="16518" y="21239"/>
                    </a:lnTo>
                    <a:lnTo>
                      <a:pt x="16518" y="361"/>
                    </a:lnTo>
                    <a:lnTo>
                      <a:pt x="15678" y="247"/>
                    </a:lnTo>
                    <a:lnTo>
                      <a:pt x="13338" y="147"/>
                    </a:lnTo>
                    <a:lnTo>
                      <a:pt x="9766" y="69"/>
                    </a:lnTo>
                    <a:lnTo>
                      <a:pt x="5231" y="18"/>
                    </a:lnTo>
                    <a:lnTo>
                      <a:pt x="0" y="0"/>
                    </a:lnTo>
                    <a:lnTo>
                      <a:pt x="13675" y="0"/>
                    </a:lnTo>
                    <a:lnTo>
                      <a:pt x="15279" y="27"/>
                    </a:lnTo>
                    <a:lnTo>
                      <a:pt x="18654" y="123"/>
                    </a:lnTo>
                    <a:lnTo>
                      <a:pt x="20829" y="235"/>
                    </a:lnTo>
                    <a:lnTo>
                      <a:pt x="21600" y="361"/>
                    </a:lnTo>
                    <a:lnTo>
                      <a:pt x="21600" y="21239"/>
                    </a:lnTo>
                    <a:lnTo>
                      <a:pt x="20829" y="21365"/>
                    </a:lnTo>
                    <a:lnTo>
                      <a:pt x="18654" y="21477"/>
                    </a:lnTo>
                    <a:lnTo>
                      <a:pt x="15279" y="21573"/>
                    </a:lnTo>
                    <a:lnTo>
                      <a:pt x="13675" y="21600"/>
                    </a:lnTo>
                    <a:close/>
                  </a:path>
                </a:pathLst>
              </a:custGeom>
              <a:solidFill>
                <a:srgbClr val="A28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848" name="object 10" descr="object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60849" y="407914"/>
              <a:ext cx="3794133" cy="2163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0" name="object 11"/>
          <p:cNvSpPr txBox="1">
            <a:spLocks noGrp="1"/>
          </p:cNvSpPr>
          <p:nvPr>
            <p:ph type="title"/>
          </p:nvPr>
        </p:nvSpPr>
        <p:spPr>
          <a:xfrm>
            <a:off x="1867037" y="1160003"/>
            <a:ext cx="3832861" cy="436881"/>
          </a:xfrm>
          <a:prstGeom prst="rect">
            <a:avLst/>
          </a:prstGeom>
        </p:spPr>
        <p:txBody>
          <a:bodyPr/>
          <a:lstStyle/>
          <a:p>
            <a:pPr indent="12700"/>
            <a:r>
              <a:t>COMPANY</a:t>
            </a:r>
            <a:r>
              <a:rPr spc="-200"/>
              <a:t> </a:t>
            </a:r>
            <a:r>
              <a:t>INFORMATION</a:t>
            </a:r>
          </a:p>
        </p:txBody>
      </p:sp>
      <p:sp>
        <p:nvSpPr>
          <p:cNvPr id="851" name="object 12"/>
          <p:cNvSpPr txBox="1"/>
          <p:nvPr/>
        </p:nvSpPr>
        <p:spPr>
          <a:xfrm>
            <a:off x="2064529" y="5217306"/>
            <a:ext cx="3499486" cy="373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100" spc="15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ADDRESS</a:t>
            </a:r>
          </a:p>
          <a:p>
            <a:pPr marR="187325" indent="12700">
              <a:lnSpc>
                <a:spcPct val="126899"/>
              </a:lnSpc>
              <a:spcBef>
                <a:spcPts val="100"/>
              </a:spcBef>
              <a:defRPr sz="1500" spc="-204">
                <a:latin typeface="Verdana"/>
                <a:ea typeface="Verdana"/>
                <a:cs typeface="Verdana"/>
                <a:sym typeface="Verdana"/>
              </a:defRPr>
            </a:pPr>
            <a:r>
              <a:t>1</a:t>
            </a:r>
            <a:r>
              <a:rPr spc="-355"/>
              <a:t>1</a:t>
            </a:r>
            <a:r>
              <a:rPr spc="-375"/>
              <a:t> </a:t>
            </a:r>
            <a:r>
              <a:rPr spc="7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28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300"/>
              <a:t>0</a:t>
            </a:r>
            <a:r>
              <a:rPr spc="-25"/>
              <a:t>4</a:t>
            </a:r>
            <a:r>
              <a:rPr spc="220"/>
              <a:t> </a:t>
            </a:r>
            <a:r>
              <a:rPr spc="370"/>
              <a:t>M</a:t>
            </a:r>
            <a:r>
              <a:rPr spc="204"/>
              <a:t>e</a:t>
            </a:r>
            <a:r>
              <a:rPr spc="260"/>
              <a:t>n</a:t>
            </a:r>
            <a:r>
              <a:rPr spc="180"/>
              <a:t>a</a:t>
            </a:r>
            <a:r>
              <a:rPr spc="110"/>
              <a:t>r</a:t>
            </a:r>
            <a:r>
              <a:rPr spc="30"/>
              <a:t>a</a:t>
            </a:r>
            <a:r>
              <a:rPr spc="220"/>
              <a:t> </a:t>
            </a:r>
            <a:r>
              <a:rPr spc="280"/>
              <a:t>A</a:t>
            </a:r>
            <a:r>
              <a:rPr spc="110"/>
              <a:t>r</a:t>
            </a:r>
            <a:r>
              <a:rPr spc="165"/>
              <a:t>i</a:t>
            </a:r>
            <a:r>
              <a:rPr spc="260"/>
              <a:t>n</a:t>
            </a:r>
            <a:r>
              <a:rPr spc="30"/>
              <a:t>a</a:t>
            </a:r>
            <a:r>
              <a:rPr spc="220"/>
              <a:t> </a:t>
            </a:r>
            <a:r>
              <a:rPr spc="290"/>
              <a:t>U</a:t>
            </a:r>
            <a:r>
              <a:rPr spc="260"/>
              <a:t>n</a:t>
            </a:r>
            <a:r>
              <a:rPr spc="165"/>
              <a:t>i</a:t>
            </a:r>
            <a:r>
              <a:rPr spc="185"/>
              <a:t>t</a:t>
            </a:r>
            <a:r>
              <a:rPr spc="20"/>
              <a:t>i  </a:t>
            </a:r>
            <a:r>
              <a:rPr spc="180"/>
              <a:t>Jalan</a:t>
            </a:r>
            <a:r>
              <a:rPr spc="204"/>
              <a:t> </a:t>
            </a:r>
            <a:r>
              <a:rPr spc="135"/>
              <a:t>Raja</a:t>
            </a:r>
            <a:r>
              <a:rPr spc="204"/>
              <a:t> </a:t>
            </a:r>
            <a:r>
              <a:rPr spc="240"/>
              <a:t>Muda</a:t>
            </a:r>
            <a:r>
              <a:rPr spc="204"/>
              <a:t> </a:t>
            </a:r>
            <a:r>
              <a:rPr spc="234"/>
              <a:t>Abdul</a:t>
            </a:r>
            <a:r>
              <a:rPr spc="204"/>
              <a:t> </a:t>
            </a:r>
            <a:r>
              <a:rPr spc="180"/>
              <a:t>Aziz </a:t>
            </a:r>
            <a:r>
              <a:rPr spc="-515"/>
              <a:t> </a:t>
            </a:r>
            <a:r>
              <a:rPr spc="240"/>
              <a:t>Kampung</a:t>
            </a:r>
            <a:r>
              <a:rPr spc="215"/>
              <a:t> </a:t>
            </a:r>
            <a:r>
              <a:rPr spc="140"/>
              <a:t>Baru</a:t>
            </a:r>
            <a:r>
              <a:rPr spc="140">
                <a:latin typeface="Arial"/>
                <a:ea typeface="Arial"/>
                <a:cs typeface="Arial"/>
                <a:sym typeface="Arial"/>
              </a:rP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R="5080" indent="12700">
              <a:lnSpc>
                <a:spcPts val="2300"/>
              </a:lnSpc>
              <a:spcBef>
                <a:spcPts val="100"/>
              </a:spcBef>
              <a:defRPr sz="1500" spc="180">
                <a:latin typeface="Verdana"/>
                <a:ea typeface="Verdana"/>
                <a:cs typeface="Verdana"/>
                <a:sym typeface="Verdana"/>
              </a:defRPr>
            </a:pPr>
            <a:r>
              <a:t>50300</a:t>
            </a:r>
            <a:r>
              <a:rPr spc="185"/>
              <a:t> </a:t>
            </a:r>
            <a:r>
              <a:rPr spc="175"/>
              <a:t>Kuala  </a:t>
            </a:r>
            <a:r>
              <a:rPr spc="185"/>
              <a:t>Lumpur</a:t>
            </a:r>
            <a:r>
              <a:rPr spc="185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pc="19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305"/>
              <a:t>W</a:t>
            </a:r>
            <a:r>
              <a:rPr spc="165"/>
              <a:t>i</a:t>
            </a:r>
            <a:r>
              <a:rPr spc="185"/>
              <a:t>l</a:t>
            </a:r>
            <a:r>
              <a:t>a</a:t>
            </a:r>
            <a:r>
              <a:rPr spc="70"/>
              <a:t>y</a:t>
            </a:r>
            <a:r>
              <a:t>a</a:t>
            </a:r>
            <a:r>
              <a:rPr spc="114"/>
              <a:t>h</a:t>
            </a:r>
            <a:r>
              <a:rPr spc="220"/>
              <a:t> </a:t>
            </a:r>
            <a:r>
              <a:rPr spc="325"/>
              <a:t>P</a:t>
            </a:r>
            <a:r>
              <a:rPr spc="204"/>
              <a:t>e</a:t>
            </a:r>
            <a:r>
              <a:rPr spc="110"/>
              <a:t>r</a:t>
            </a:r>
            <a:r>
              <a:rPr spc="100"/>
              <a:t>s</a:t>
            </a:r>
            <a:r>
              <a:rPr spc="204"/>
              <a:t>e</a:t>
            </a:r>
            <a:r>
              <a:rPr spc="185"/>
              <a:t>k</a:t>
            </a:r>
            <a:r>
              <a:rPr spc="245"/>
              <a:t>u</a:t>
            </a:r>
            <a:r>
              <a:rPr spc="185"/>
              <a:t>t</a:t>
            </a:r>
            <a:r>
              <a:rPr spc="245"/>
              <a:t>u</a:t>
            </a:r>
            <a:r>
              <a:t>a</a:t>
            </a:r>
            <a:r>
              <a:rPr spc="110"/>
              <a:t>n</a:t>
            </a:r>
            <a:r>
              <a:rPr spc="-375"/>
              <a:t> </a:t>
            </a:r>
            <a:r>
              <a:rPr spc="370"/>
              <a:t>M</a:t>
            </a:r>
            <a:r>
              <a:t>a</a:t>
            </a:r>
            <a:r>
              <a:rPr spc="185"/>
              <a:t>l</a:t>
            </a:r>
            <a:r>
              <a:t>a</a:t>
            </a:r>
            <a:r>
              <a:rPr spc="70"/>
              <a:t>y</a:t>
            </a:r>
            <a:r>
              <a:rPr spc="100"/>
              <a:t>s</a:t>
            </a:r>
            <a:r>
              <a:rPr spc="165"/>
              <a:t>i</a:t>
            </a:r>
            <a:r>
              <a:rPr spc="30"/>
              <a:t>a</a:t>
            </a:r>
          </a:p>
          <a:p>
            <a:pPr>
              <a:defRPr sz="2100">
                <a:latin typeface="Verdana"/>
                <a:ea typeface="Verdana"/>
                <a:cs typeface="Verdana"/>
                <a:sym typeface="Verdana"/>
              </a:defRPr>
            </a:pPr>
            <a:endParaRPr spc="30"/>
          </a:p>
          <a:p>
            <a:pPr indent="12700">
              <a:defRPr sz="2100" spc="8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EMAIL</a:t>
            </a:r>
          </a:p>
          <a:p>
            <a:pPr indent="12700">
              <a:spcBef>
                <a:spcPts val="600"/>
              </a:spcBef>
              <a:defRPr sz="1500" spc="165">
                <a:latin typeface="Verdana"/>
                <a:ea typeface="Verdana"/>
                <a:cs typeface="Verdana"/>
                <a:sym typeface="Verdana"/>
              </a:defRPr>
            </a:pPr>
            <a:r>
              <a:t>i</a:t>
            </a:r>
            <a:r>
              <a:rPr spc="260"/>
              <a:t>n</a:t>
            </a:r>
            <a:r>
              <a:rPr spc="145"/>
              <a:t>f</a:t>
            </a:r>
            <a:r>
              <a:rPr spc="234"/>
              <a:t>o</a:t>
            </a:r>
            <a:r>
              <a:rPr spc="15">
                <a:latin typeface="Arial"/>
                <a:ea typeface="Arial"/>
                <a:cs typeface="Arial"/>
                <a:sym typeface="Arial"/>
              </a:rPr>
              <a:t>@</a:t>
            </a:r>
            <a:r>
              <a:rPr spc="-28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315"/>
              <a:t>w</a:t>
            </a:r>
            <a:r>
              <a:rPr spc="180"/>
              <a:t>a</a:t>
            </a:r>
            <a:r>
              <a:rPr spc="310"/>
              <a:t>q</a:t>
            </a:r>
            <a:r>
              <a:rPr spc="180"/>
              <a:t>a</a:t>
            </a:r>
            <a:r>
              <a:rPr spc="145"/>
              <a:t>f</a:t>
            </a:r>
            <a:r>
              <a:rPr spc="180"/>
              <a:t>a</a:t>
            </a:r>
            <a:r>
              <a:rPr spc="-11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pc="-28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270"/>
              <a:t>c</a:t>
            </a:r>
            <a:r>
              <a:rPr spc="234"/>
              <a:t>o</a:t>
            </a:r>
            <a:r>
              <a:rPr spc="225"/>
              <a:t>m</a:t>
            </a:r>
          </a:p>
          <a:p>
            <a:pPr>
              <a:defRPr sz="2300">
                <a:latin typeface="Verdana"/>
                <a:ea typeface="Verdana"/>
                <a:cs typeface="Verdana"/>
                <a:sym typeface="Verdana"/>
              </a:defRPr>
            </a:pPr>
            <a:endParaRPr spc="225"/>
          </a:p>
          <a:p>
            <a:pPr indent="12700">
              <a:defRPr sz="2100" spc="175">
                <a:latin typeface="Tahoma Bold"/>
                <a:ea typeface="Tahoma Bold"/>
                <a:cs typeface="Tahoma Bold"/>
                <a:sym typeface="Tahoma Bold"/>
              </a:defRPr>
            </a:pPr>
            <a:r>
              <a:t>WEB</a:t>
            </a:r>
          </a:p>
          <a:p>
            <a:pPr indent="12700">
              <a:spcBef>
                <a:spcPts val="600"/>
              </a:spcBef>
              <a:defRPr sz="1500" spc="265">
                <a:latin typeface="Verdana"/>
                <a:ea typeface="Verdana"/>
                <a:cs typeface="Verdana"/>
                <a:sym typeface="Verdana"/>
              </a:defRPr>
            </a:pPr>
            <a:r>
              <a:t>h</a:t>
            </a:r>
            <a:r>
              <a:rPr spc="185"/>
              <a:t>tt</a:t>
            </a:r>
            <a:r>
              <a:rPr spc="305"/>
              <a:t>p</a:t>
            </a:r>
            <a:r>
              <a:rPr spc="35">
                <a:latin typeface="Arial"/>
                <a:ea typeface="Arial"/>
                <a:cs typeface="Arial"/>
                <a:sym typeface="Arial"/>
              </a:rPr>
              <a:t>:</a:t>
            </a:r>
            <a:r>
              <a:rPr spc="229">
                <a:latin typeface="Arial"/>
                <a:ea typeface="Arial"/>
                <a:cs typeface="Arial"/>
                <a:sym typeface="Arial"/>
              </a:rPr>
              <a:t>//</a:t>
            </a:r>
            <a:r>
              <a:rPr spc="315"/>
              <a:t>www</a:t>
            </a:r>
            <a:r>
              <a:rPr spc="-11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pc="-28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315"/>
              <a:t>w</a:t>
            </a:r>
            <a:r>
              <a:rPr spc="180"/>
              <a:t>a</a:t>
            </a:r>
            <a:r>
              <a:rPr spc="310"/>
              <a:t>q</a:t>
            </a:r>
            <a:r>
              <a:rPr spc="180"/>
              <a:t>a</a:t>
            </a:r>
            <a:r>
              <a:rPr spc="145"/>
              <a:t>f</a:t>
            </a:r>
            <a:r>
              <a:rPr spc="180"/>
              <a:t>a</a:t>
            </a:r>
            <a:r>
              <a:rPr spc="-11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pc="-28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270"/>
              <a:t>c</a:t>
            </a:r>
            <a:r>
              <a:rPr spc="234"/>
              <a:t>o</a:t>
            </a:r>
            <a:r>
              <a:rPr spc="375"/>
              <a:t>m</a:t>
            </a:r>
            <a:r>
              <a:rPr spc="80">
                <a:latin typeface="Arial"/>
                <a:ea typeface="Arial"/>
                <a:cs typeface="Arial"/>
                <a:sym typeface="Arial"/>
              </a:rPr>
              <a:t>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bject 2"/>
          <p:cNvSpPr/>
          <p:nvPr/>
        </p:nvSpPr>
        <p:spPr>
          <a:xfrm>
            <a:off x="474251" y="3943368"/>
            <a:ext cx="4666867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2" name="object 3"/>
          <p:cNvGrpSpPr/>
          <p:nvPr/>
        </p:nvGrpSpPr>
        <p:grpSpPr>
          <a:xfrm>
            <a:off x="474252" y="1970278"/>
            <a:ext cx="7088599" cy="8726297"/>
            <a:chOff x="0" y="0"/>
            <a:chExt cx="7088598" cy="8726296"/>
          </a:xfrm>
        </p:grpSpPr>
        <p:sp>
          <p:nvSpPr>
            <p:cNvPr id="160" name="object 4"/>
            <p:cNvSpPr/>
            <p:nvPr/>
          </p:nvSpPr>
          <p:spPr>
            <a:xfrm>
              <a:off x="3691843" y="7831252"/>
              <a:ext cx="2187314" cy="89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5104" y="0"/>
                  </a:lnTo>
                  <a:lnTo>
                    <a:pt x="1649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object 5"/>
            <p:cNvSpPr/>
            <p:nvPr/>
          </p:nvSpPr>
          <p:spPr>
            <a:xfrm>
              <a:off x="4784404" y="5874354"/>
              <a:ext cx="2304194" cy="2851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59" y="21600"/>
                  </a:lnTo>
                  <a:lnTo>
                    <a:pt x="3645" y="12348"/>
                  </a:lnTo>
                  <a:lnTo>
                    <a:pt x="0" y="7257"/>
                  </a:lnTo>
                  <a:lnTo>
                    <a:pt x="5198" y="0"/>
                  </a:lnTo>
                  <a:lnTo>
                    <a:pt x="16451" y="0"/>
                  </a:lnTo>
                  <a:lnTo>
                    <a:pt x="19774" y="4640"/>
                  </a:lnTo>
                  <a:lnTo>
                    <a:pt x="19777" y="4640"/>
                  </a:lnTo>
                  <a:lnTo>
                    <a:pt x="21600" y="718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object 6"/>
            <p:cNvSpPr/>
            <p:nvPr/>
          </p:nvSpPr>
          <p:spPr>
            <a:xfrm>
              <a:off x="4954576" y="3965064"/>
              <a:ext cx="2134023" cy="199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7" y="21600"/>
                  </a:moveTo>
                  <a:lnTo>
                    <a:pt x="5849" y="21600"/>
                  </a:lnTo>
                  <a:lnTo>
                    <a:pt x="0" y="10812"/>
                  </a:lnTo>
                  <a:lnTo>
                    <a:pt x="5850" y="0"/>
                  </a:lnTo>
                  <a:lnTo>
                    <a:pt x="17526" y="0"/>
                  </a:lnTo>
                  <a:lnTo>
                    <a:pt x="21600" y="7530"/>
                  </a:lnTo>
                  <a:lnTo>
                    <a:pt x="21600" y="14087"/>
                  </a:lnTo>
                  <a:lnTo>
                    <a:pt x="17527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object 7"/>
            <p:cNvSpPr/>
            <p:nvPr/>
          </p:nvSpPr>
          <p:spPr>
            <a:xfrm>
              <a:off x="6108187" y="2008165"/>
              <a:ext cx="980411" cy="265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8567" y="13266"/>
                  </a:lnTo>
                  <a:lnTo>
                    <a:pt x="0" y="7797"/>
                  </a:lnTo>
                  <a:lnTo>
                    <a:pt x="1221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object 8"/>
            <p:cNvSpPr/>
            <p:nvPr/>
          </p:nvSpPr>
          <p:spPr>
            <a:xfrm>
              <a:off x="0" y="4370197"/>
              <a:ext cx="4666866" cy="81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7" y="21600"/>
                  </a:moveTo>
                  <a:lnTo>
                    <a:pt x="693" y="21600"/>
                  </a:lnTo>
                  <a:lnTo>
                    <a:pt x="474" y="21398"/>
                  </a:lnTo>
                  <a:lnTo>
                    <a:pt x="284" y="20835"/>
                  </a:lnTo>
                  <a:lnTo>
                    <a:pt x="134" y="19977"/>
                  </a:lnTo>
                  <a:lnTo>
                    <a:pt x="35" y="18891"/>
                  </a:lnTo>
                  <a:lnTo>
                    <a:pt x="0" y="17641"/>
                  </a:lnTo>
                  <a:lnTo>
                    <a:pt x="0" y="3959"/>
                  </a:lnTo>
                  <a:lnTo>
                    <a:pt x="35" y="2709"/>
                  </a:lnTo>
                  <a:lnTo>
                    <a:pt x="134" y="1623"/>
                  </a:lnTo>
                  <a:lnTo>
                    <a:pt x="284" y="765"/>
                  </a:lnTo>
                  <a:lnTo>
                    <a:pt x="474" y="202"/>
                  </a:lnTo>
                  <a:lnTo>
                    <a:pt x="693" y="0"/>
                  </a:lnTo>
                  <a:lnTo>
                    <a:pt x="20907" y="0"/>
                  </a:lnTo>
                  <a:lnTo>
                    <a:pt x="21126" y="202"/>
                  </a:lnTo>
                  <a:lnTo>
                    <a:pt x="21316" y="765"/>
                  </a:lnTo>
                  <a:lnTo>
                    <a:pt x="21466" y="1623"/>
                  </a:lnTo>
                  <a:lnTo>
                    <a:pt x="21565" y="2709"/>
                  </a:lnTo>
                  <a:lnTo>
                    <a:pt x="21600" y="3959"/>
                  </a:lnTo>
                  <a:lnTo>
                    <a:pt x="21600" y="17641"/>
                  </a:lnTo>
                  <a:lnTo>
                    <a:pt x="21565" y="18891"/>
                  </a:lnTo>
                  <a:lnTo>
                    <a:pt x="21466" y="19977"/>
                  </a:lnTo>
                  <a:lnTo>
                    <a:pt x="21316" y="20835"/>
                  </a:lnTo>
                  <a:lnTo>
                    <a:pt x="21126" y="21398"/>
                  </a:lnTo>
                  <a:lnTo>
                    <a:pt x="20907" y="21600"/>
                  </a:lnTo>
                  <a:close/>
                </a:path>
              </a:pathLst>
            </a:custGeom>
            <a:solidFill>
              <a:srgbClr val="A28046">
                <a:alpha val="6470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object 9"/>
            <p:cNvSpPr/>
            <p:nvPr/>
          </p:nvSpPr>
          <p:spPr>
            <a:xfrm>
              <a:off x="6102381" y="0"/>
              <a:ext cx="986218" cy="20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2637" y="21600"/>
                  </a:lnTo>
                  <a:lnTo>
                    <a:pt x="0" y="10850"/>
                  </a:lnTo>
                  <a:lnTo>
                    <a:pt x="12728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6AB6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66" name="object 10" descr="object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1715" y="8053384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object 11"/>
            <p:cNvSpPr/>
            <p:nvPr/>
          </p:nvSpPr>
          <p:spPr>
            <a:xfrm>
              <a:off x="230748" y="7851912"/>
              <a:ext cx="357326" cy="40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object 12"/>
            <p:cNvSpPr/>
            <p:nvPr/>
          </p:nvSpPr>
          <p:spPr>
            <a:xfrm>
              <a:off x="469040" y="7851912"/>
              <a:ext cx="357326" cy="40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71" name="object 13"/>
            <p:cNvGrpSpPr/>
            <p:nvPr/>
          </p:nvGrpSpPr>
          <p:grpSpPr>
            <a:xfrm>
              <a:off x="109652" y="467387"/>
              <a:ext cx="1086468" cy="781560"/>
              <a:chOff x="0" y="0"/>
              <a:chExt cx="1086466" cy="781559"/>
            </a:xfrm>
          </p:grpSpPr>
          <p:sp>
            <p:nvSpPr>
              <p:cNvPr id="169" name="Shape"/>
              <p:cNvSpPr/>
              <p:nvPr/>
            </p:nvSpPr>
            <p:spPr>
              <a:xfrm>
                <a:off x="-1" y="-1"/>
                <a:ext cx="850944" cy="781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" y="21600"/>
                    </a:moveTo>
                    <a:lnTo>
                      <a:pt x="149" y="20967"/>
                    </a:lnTo>
                    <a:lnTo>
                      <a:pt x="0" y="1109"/>
                    </a:lnTo>
                    <a:lnTo>
                      <a:pt x="30" y="946"/>
                    </a:lnTo>
                    <a:lnTo>
                      <a:pt x="875" y="32"/>
                    </a:lnTo>
                    <a:lnTo>
                      <a:pt x="1026" y="0"/>
                    </a:lnTo>
                    <a:lnTo>
                      <a:pt x="14061" y="0"/>
                    </a:lnTo>
                    <a:lnTo>
                      <a:pt x="21443" y="10146"/>
                    </a:lnTo>
                    <a:lnTo>
                      <a:pt x="21600" y="10660"/>
                    </a:lnTo>
                    <a:lnTo>
                      <a:pt x="21600" y="10934"/>
                    </a:lnTo>
                    <a:lnTo>
                      <a:pt x="14819" y="21082"/>
                    </a:lnTo>
                    <a:lnTo>
                      <a:pt x="1026" y="21600"/>
                    </a:lnTo>
                    <a:close/>
                  </a:path>
                </a:pathLst>
              </a:custGeom>
              <a:solidFill>
                <a:srgbClr val="C6A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Shape"/>
              <p:cNvSpPr/>
              <p:nvPr/>
            </p:nvSpPr>
            <p:spPr>
              <a:xfrm>
                <a:off x="631837" y="0"/>
                <a:ext cx="454629" cy="781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41" y="21600"/>
                    </a:moveTo>
                    <a:lnTo>
                      <a:pt x="0" y="21600"/>
                    </a:lnTo>
                    <a:lnTo>
                      <a:pt x="11872" y="12366"/>
                    </a:lnTo>
                    <a:lnTo>
                      <a:pt x="12078" y="12192"/>
                    </a:lnTo>
                    <a:lnTo>
                      <a:pt x="12758" y="11007"/>
                    </a:lnTo>
                    <a:lnTo>
                      <a:pt x="12772" y="10797"/>
                    </a:lnTo>
                    <a:lnTo>
                      <a:pt x="12758" y="10586"/>
                    </a:lnTo>
                    <a:lnTo>
                      <a:pt x="12078" y="9401"/>
                    </a:lnTo>
                    <a:lnTo>
                      <a:pt x="0" y="0"/>
                    </a:lnTo>
                    <a:lnTo>
                      <a:pt x="7490" y="0"/>
                    </a:lnTo>
                    <a:lnTo>
                      <a:pt x="21306" y="10148"/>
                    </a:lnTo>
                    <a:lnTo>
                      <a:pt x="21600" y="10662"/>
                    </a:lnTo>
                    <a:lnTo>
                      <a:pt x="21600" y="10936"/>
                    </a:lnTo>
                    <a:lnTo>
                      <a:pt x="21563" y="11070"/>
                    </a:lnTo>
                    <a:lnTo>
                      <a:pt x="21414" y="11330"/>
                    </a:lnTo>
                    <a:lnTo>
                      <a:pt x="21306" y="11450"/>
                    </a:lnTo>
                    <a:lnTo>
                      <a:pt x="21165" y="11561"/>
                    </a:lnTo>
                    <a:lnTo>
                      <a:pt x="8913" y="21087"/>
                    </a:lnTo>
                    <a:lnTo>
                      <a:pt x="7490" y="21600"/>
                    </a:lnTo>
                    <a:lnTo>
                      <a:pt x="7141" y="21600"/>
                    </a:lnTo>
                    <a:close/>
                  </a:path>
                </a:pathLst>
              </a:custGeom>
              <a:solidFill>
                <a:srgbClr val="C6A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73" name="object 14"/>
          <p:cNvSpPr txBox="1">
            <a:spLocks noGrp="1"/>
          </p:cNvSpPr>
          <p:nvPr>
            <p:ph type="title"/>
          </p:nvPr>
        </p:nvSpPr>
        <p:spPr>
          <a:xfrm>
            <a:off x="820587" y="2490514"/>
            <a:ext cx="3883660" cy="596266"/>
          </a:xfrm>
          <a:prstGeom prst="rect">
            <a:avLst/>
          </a:prstGeom>
        </p:spPr>
        <p:txBody>
          <a:bodyPr/>
          <a:lstStyle/>
          <a:p>
            <a:pPr indent="12700">
              <a:tabLst>
                <a:tab pos="1143000" algn="l"/>
              </a:tabLst>
              <a:defRPr sz="3000" b="1"/>
            </a:pPr>
            <a:r>
              <a:t>1	</a:t>
            </a:r>
            <a:r>
              <a:rPr sz="3700" spc="-100"/>
              <a:t>Introduction</a:t>
            </a:r>
          </a:p>
        </p:txBody>
      </p:sp>
      <p:sp>
        <p:nvSpPr>
          <p:cNvPr id="174" name="object 15"/>
          <p:cNvSpPr/>
          <p:nvPr/>
        </p:nvSpPr>
        <p:spPr>
          <a:xfrm>
            <a:off x="474251" y="5045075"/>
            <a:ext cx="4666867" cy="818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object 16"/>
          <p:cNvSpPr txBox="1"/>
          <p:nvPr/>
        </p:nvSpPr>
        <p:spPr>
          <a:xfrm>
            <a:off x="639965" y="4152620"/>
            <a:ext cx="4335780" cy="2871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93775">
              <a:defRPr sz="2700" spc="-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</a:t>
            </a:r>
            <a:r>
              <a:rPr spc="-140"/>
              <a:t> </a:t>
            </a:r>
            <a:r>
              <a:rPr spc="70"/>
              <a:t>IN</a:t>
            </a:r>
            <a:r>
              <a:rPr spc="-135"/>
              <a:t> </a:t>
            </a:r>
            <a:r>
              <a:rPr spc="90"/>
              <a:t>ISLAM</a:t>
            </a:r>
          </a:p>
          <a:p>
            <a:pPr indent="993775">
              <a:defRPr sz="2700" spc="-25">
                <a:latin typeface="Trebuchet MS"/>
                <a:ea typeface="Trebuchet MS"/>
                <a:cs typeface="Trebuchet MS"/>
                <a:sym typeface="Trebuchet MS"/>
              </a:defRPr>
            </a:pPr>
            <a:endParaRPr spc="90"/>
          </a:p>
          <a:p>
            <a:pPr indent="993775">
              <a:defRPr sz="2700" spc="-25">
                <a:latin typeface="Trebuchet MS"/>
                <a:ea typeface="Trebuchet MS"/>
                <a:cs typeface="Trebuchet MS"/>
                <a:sym typeface="Trebuchet MS"/>
              </a:defRPr>
            </a:pPr>
            <a:endParaRPr spc="90"/>
          </a:p>
          <a:p>
            <a:pPr marR="5080" indent="897255">
              <a:lnSpc>
                <a:spcPct val="322900"/>
              </a:lnSpc>
              <a:spcBef>
                <a:spcPts val="200"/>
              </a:spcBef>
              <a:defRPr sz="2700" spc="-2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 </a:t>
            </a:r>
            <a:r>
              <a:rPr spc="45"/>
              <a:t>ECONOMY </a:t>
            </a:r>
            <a:r>
              <a:rPr spc="50"/>
              <a:t> </a:t>
            </a:r>
            <a:r>
              <a:t>WAQF</a:t>
            </a:r>
            <a:r>
              <a:rPr spc="-145"/>
              <a:t> </a:t>
            </a:r>
            <a:r>
              <a:rPr spc="75"/>
              <a:t>EMBEDDED</a:t>
            </a:r>
            <a:r>
              <a:rPr spc="-145"/>
              <a:t> </a:t>
            </a:r>
            <a:r>
              <a:rPr spc="120"/>
              <a:t>BUSINESS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object 2"/>
          <p:cNvGrpSpPr/>
          <p:nvPr/>
        </p:nvGrpSpPr>
        <p:grpSpPr>
          <a:xfrm>
            <a:off x="-1" y="5454064"/>
            <a:ext cx="7562851" cy="5242511"/>
            <a:chOff x="0" y="0"/>
            <a:chExt cx="7562850" cy="5242509"/>
          </a:xfrm>
        </p:grpSpPr>
        <p:pic>
          <p:nvPicPr>
            <p:cNvPr id="17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373665"/>
              <a:ext cx="7562850" cy="38688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object 4"/>
            <p:cNvSpPr/>
            <p:nvPr/>
          </p:nvSpPr>
          <p:spPr>
            <a:xfrm>
              <a:off x="-1" y="-1"/>
              <a:ext cx="1394833" cy="257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237" y="0"/>
                  </a:lnTo>
                  <a:lnTo>
                    <a:pt x="21600" y="1276"/>
                  </a:lnTo>
                  <a:lnTo>
                    <a:pt x="21600" y="1379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0" name="object 5"/>
          <p:cNvSpPr/>
          <p:nvPr/>
        </p:nvSpPr>
        <p:spPr>
          <a:xfrm>
            <a:off x="1472423" y="590855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4" name="object 6"/>
          <p:cNvGrpSpPr/>
          <p:nvPr/>
        </p:nvGrpSpPr>
        <p:grpSpPr>
          <a:xfrm>
            <a:off x="397599" y="403348"/>
            <a:ext cx="714651" cy="408088"/>
            <a:chOff x="0" y="0"/>
            <a:chExt cx="714650" cy="408087"/>
          </a:xfrm>
        </p:grpSpPr>
        <p:pic>
          <p:nvPicPr>
            <p:cNvPr id="181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object 8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object 9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5" name="object 10"/>
          <p:cNvSpPr/>
          <p:nvPr/>
        </p:nvSpPr>
        <p:spPr>
          <a:xfrm>
            <a:off x="1472583" y="1096001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object 11"/>
          <p:cNvSpPr txBox="1"/>
          <p:nvPr/>
        </p:nvSpPr>
        <p:spPr>
          <a:xfrm>
            <a:off x="525364" y="2044612"/>
            <a:ext cx="6598285" cy="4241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31445" indent="139064" algn="ctr">
              <a:lnSpc>
                <a:spcPct val="139200"/>
              </a:lnSpc>
              <a:defRPr sz="15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Waqf</a:t>
            </a:r>
            <a:r>
              <a:rPr spc="-160"/>
              <a:t> </a:t>
            </a:r>
            <a:r>
              <a:rPr spc="40"/>
              <a:t>is</a:t>
            </a:r>
            <a:r>
              <a:rPr spc="-160"/>
              <a:t> </a:t>
            </a:r>
            <a:r>
              <a:t>the</a:t>
            </a:r>
            <a:r>
              <a:rPr spc="-160"/>
              <a:t> </a:t>
            </a:r>
            <a:r>
              <a:rPr spc="-30"/>
              <a:t>act</a:t>
            </a:r>
            <a:r>
              <a:rPr spc="-160"/>
              <a:t> </a:t>
            </a:r>
            <a:r>
              <a:rPr spc="10"/>
              <a:t>of</a:t>
            </a:r>
            <a:r>
              <a:rPr spc="-155"/>
              <a:t> </a:t>
            </a:r>
            <a:r>
              <a:rPr spc="10"/>
              <a:t>endowing</a:t>
            </a:r>
            <a:r>
              <a:rPr spc="-160"/>
              <a:t> </a:t>
            </a:r>
            <a:r>
              <a:rPr spc="-15"/>
              <a:t>one’s</a:t>
            </a:r>
            <a:r>
              <a:rPr spc="-160"/>
              <a:t> </a:t>
            </a:r>
            <a:r>
              <a:rPr spc="-5"/>
              <a:t>property</a:t>
            </a:r>
            <a:r>
              <a:rPr spc="-160"/>
              <a:t> </a:t>
            </a:r>
            <a:r>
              <a:rPr spc="-5"/>
              <a:t>for</a:t>
            </a:r>
            <a:r>
              <a:rPr spc="-160"/>
              <a:t> </a:t>
            </a:r>
            <a:r>
              <a:rPr spc="-20"/>
              <a:t>charitable</a:t>
            </a:r>
            <a:r>
              <a:rPr spc="-155"/>
              <a:t> </a:t>
            </a:r>
            <a:r>
              <a:rPr spc="35"/>
              <a:t>purposes</a:t>
            </a:r>
            <a:r>
              <a:rPr spc="-160"/>
              <a:t> </a:t>
            </a:r>
            <a:r>
              <a:rPr spc="10"/>
              <a:t>to</a:t>
            </a:r>
            <a:r>
              <a:rPr spc="-160"/>
              <a:t> </a:t>
            </a:r>
            <a:r>
              <a:t>get </a:t>
            </a:r>
            <a:r>
              <a:rPr spc="-450"/>
              <a:t> </a:t>
            </a:r>
            <a:r>
              <a:rPr spc="5"/>
              <a:t>rewards </a:t>
            </a:r>
            <a:r>
              <a:rPr spc="0"/>
              <a:t>from </a:t>
            </a:r>
            <a:r>
              <a:t>Allah </a:t>
            </a:r>
            <a:r>
              <a:rPr spc="-45"/>
              <a:t>(SWT) </a:t>
            </a:r>
            <a:r>
              <a:rPr spc="15"/>
              <a:t>in </a:t>
            </a:r>
            <a:r>
              <a:t>the </a:t>
            </a:r>
            <a:r>
              <a:rPr spc="-25"/>
              <a:t>hereafter </a:t>
            </a:r>
            <a:r>
              <a:rPr spc="-55"/>
              <a:t>(Kahf, 2003). </a:t>
            </a:r>
            <a:r>
              <a:rPr spc="-15"/>
              <a:t>Apart </a:t>
            </a:r>
            <a:r>
              <a:rPr spc="0"/>
              <a:t>from </a:t>
            </a:r>
            <a:r>
              <a:t>the </a:t>
            </a:r>
            <a:r>
              <a:rPr spc="-5"/>
              <a:t> </a:t>
            </a:r>
            <a:r>
              <a:rPr spc="0"/>
              <a:t>relationship </a:t>
            </a:r>
            <a:r>
              <a:rPr spc="-15"/>
              <a:t>between </a:t>
            </a:r>
            <a:r>
              <a:rPr spc="30"/>
              <a:t>Muslims </a:t>
            </a:r>
            <a:r>
              <a:rPr spc="35"/>
              <a:t>and </a:t>
            </a:r>
            <a:r>
              <a:rPr spc="25"/>
              <a:t>our </a:t>
            </a:r>
            <a:r>
              <a:rPr spc="-50"/>
              <a:t>Creator, </a:t>
            </a:r>
            <a:r>
              <a:t>waqf </a:t>
            </a:r>
            <a:r>
              <a:rPr spc="30"/>
              <a:t>also </a:t>
            </a:r>
            <a:r>
              <a:t>relates </a:t>
            </a:r>
            <a:r>
              <a:rPr spc="10"/>
              <a:t>to </a:t>
            </a:r>
            <a:r>
              <a:t>the </a:t>
            </a:r>
            <a:r>
              <a:rPr spc="-455"/>
              <a:t> </a:t>
            </a:r>
            <a:r>
              <a:t>ummah’s</a:t>
            </a:r>
            <a:r>
              <a:rPr spc="-165"/>
              <a:t> </a:t>
            </a:r>
            <a:r>
              <a:rPr spc="-20"/>
              <a:t>interaction</a:t>
            </a:r>
            <a:r>
              <a:rPr spc="-160"/>
              <a:t> </a:t>
            </a:r>
            <a:r>
              <a:rPr spc="30"/>
              <a:t>among</a:t>
            </a:r>
            <a:r>
              <a:rPr spc="-165"/>
              <a:t> </a:t>
            </a:r>
            <a:r>
              <a:rPr spc="5"/>
              <a:t>themselves</a:t>
            </a:r>
            <a:r>
              <a:rPr spc="-160"/>
              <a:t> </a:t>
            </a:r>
            <a:r>
              <a:rPr spc="15"/>
              <a:t>in</a:t>
            </a:r>
            <a:r>
              <a:rPr spc="-160"/>
              <a:t> </a:t>
            </a:r>
            <a:r>
              <a:t>the</a:t>
            </a:r>
            <a:r>
              <a:rPr spc="-165"/>
              <a:t> </a:t>
            </a:r>
            <a:r>
              <a:rPr spc="-5"/>
              <a:t>spirit</a:t>
            </a:r>
            <a:r>
              <a:rPr spc="-160"/>
              <a:t> </a:t>
            </a:r>
            <a:r>
              <a:rPr spc="10"/>
              <a:t>of</a:t>
            </a:r>
            <a:r>
              <a:rPr spc="-165"/>
              <a:t> </a:t>
            </a:r>
            <a:r>
              <a:rPr spc="-45"/>
              <a:t>love,</a:t>
            </a:r>
            <a:r>
              <a:rPr spc="-160"/>
              <a:t> </a:t>
            </a:r>
            <a:r>
              <a:rPr spc="10"/>
              <a:t>brotherhood </a:t>
            </a:r>
            <a:r>
              <a:rPr spc="-450"/>
              <a:t> </a:t>
            </a:r>
            <a:r>
              <a:rPr spc="0"/>
              <a:t>a</a:t>
            </a:r>
            <a:r>
              <a:rPr spc="20"/>
              <a:t>n</a:t>
            </a:r>
            <a:r>
              <a:rPr spc="85"/>
              <a:t>d</a:t>
            </a:r>
            <a:r>
              <a:rPr spc="-165"/>
              <a:t> </a:t>
            </a:r>
            <a:r>
              <a:rPr spc="-60"/>
              <a:t>c</a:t>
            </a:r>
            <a:r>
              <a:rPr spc="40"/>
              <a:t>oo</a:t>
            </a:r>
            <a:r>
              <a:rPr spc="30"/>
              <a:t>p</a:t>
            </a:r>
            <a:r>
              <a:rPr spc="-25"/>
              <a:t>e</a:t>
            </a:r>
            <a:r>
              <a:rPr spc="-30"/>
              <a:t>r</a:t>
            </a:r>
            <a:r>
              <a:rPr spc="0"/>
              <a:t>a</a:t>
            </a:r>
            <a:r>
              <a:rPr spc="-70"/>
              <a:t>t</a:t>
            </a:r>
            <a:r>
              <a:rPr spc="-45"/>
              <a:t>i</a:t>
            </a:r>
            <a:r>
              <a:rPr spc="40"/>
              <a:t>o</a:t>
            </a:r>
            <a:r>
              <a:rPr spc="70"/>
              <a:t>n</a:t>
            </a:r>
            <a:r>
              <a:rPr spc="-165"/>
              <a:t> </a:t>
            </a:r>
            <a:r>
              <a:rPr spc="-110"/>
              <a:t>(</a:t>
            </a:r>
            <a:r>
              <a:rPr spc="90"/>
              <a:t>S</a:t>
            </a:r>
            <a:r>
              <a:rPr spc="15"/>
              <a:t>u</a:t>
            </a:r>
            <a:r>
              <a:rPr spc="-40"/>
              <a:t>l</a:t>
            </a:r>
            <a:r>
              <a:rPr spc="0"/>
              <a:t>a</a:t>
            </a:r>
            <a:r>
              <a:rPr spc="-45"/>
              <a:t>i</a:t>
            </a:r>
            <a:r>
              <a:rPr spc="10"/>
              <a:t>m</a:t>
            </a:r>
            <a:r>
              <a:rPr spc="0"/>
              <a:t>a</a:t>
            </a:r>
            <a:r>
              <a:rPr spc="20"/>
              <a:t>n</a:t>
            </a:r>
            <a:r>
              <a:rPr spc="-190"/>
              <a:t>,</a:t>
            </a:r>
            <a:r>
              <a:rPr spc="-165"/>
              <a:t> </a:t>
            </a:r>
            <a:r>
              <a:rPr spc="-60"/>
              <a:t>2</a:t>
            </a:r>
            <a:r>
              <a:rPr spc="45"/>
              <a:t>00</a:t>
            </a:r>
            <a:r>
              <a:rPr spc="35"/>
              <a:t>8</a:t>
            </a:r>
            <a:r>
              <a:rPr spc="-110"/>
              <a:t>)</a:t>
            </a:r>
            <a:r>
              <a:rPr spc="-190"/>
              <a:t>.</a:t>
            </a:r>
          </a:p>
          <a:p>
            <a:pPr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endParaRPr spc="-190"/>
          </a:p>
          <a:p>
            <a:pPr marR="5080" indent="12064" algn="ctr">
              <a:lnSpc>
                <a:spcPct val="139200"/>
              </a:lnSpc>
              <a:defRPr sz="1500" spc="-1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According </a:t>
            </a:r>
            <a:r>
              <a:rPr spc="10"/>
              <a:t>to </a:t>
            </a:r>
            <a:r>
              <a:rPr spc="5"/>
              <a:t>Nadwi </a:t>
            </a:r>
            <a:r>
              <a:rPr spc="-90"/>
              <a:t>(2015), </a:t>
            </a:r>
            <a:r>
              <a:t>the institution </a:t>
            </a:r>
            <a:r>
              <a:rPr spc="10"/>
              <a:t>of </a:t>
            </a:r>
            <a:r>
              <a:t>waqf </a:t>
            </a:r>
            <a:r>
              <a:rPr spc="-15"/>
              <a:t>primarily </a:t>
            </a:r>
            <a:r>
              <a:rPr spc="20"/>
              <a:t>serves </a:t>
            </a:r>
            <a:r>
              <a:rPr spc="-5"/>
              <a:t>two </a:t>
            </a:r>
            <a:r>
              <a:rPr spc="0"/>
              <a:t> </a:t>
            </a:r>
            <a:r>
              <a:rPr spc="-40"/>
              <a:t>objectives.</a:t>
            </a:r>
            <a:r>
              <a:rPr spc="-165"/>
              <a:t> </a:t>
            </a:r>
            <a:r>
              <a:rPr spc="-60"/>
              <a:t>First,</a:t>
            </a:r>
            <a:r>
              <a:rPr spc="-160"/>
              <a:t> </a:t>
            </a:r>
            <a:r>
              <a:rPr spc="15"/>
              <a:t>in</a:t>
            </a:r>
            <a:r>
              <a:rPr spc="-165"/>
              <a:t> </a:t>
            </a:r>
            <a:r>
              <a:rPr spc="-5"/>
              <a:t>spiritual</a:t>
            </a:r>
            <a:r>
              <a:rPr spc="-160"/>
              <a:t> </a:t>
            </a:r>
            <a:r>
              <a:rPr spc="-40"/>
              <a:t>terms,</a:t>
            </a:r>
            <a:r>
              <a:rPr spc="-165"/>
              <a:t> </a:t>
            </a:r>
            <a:r>
              <a:t>waqf</a:t>
            </a:r>
            <a:r>
              <a:rPr spc="-160"/>
              <a:t> </a:t>
            </a:r>
            <a:r>
              <a:rPr spc="15"/>
              <a:t>provides</a:t>
            </a:r>
            <a:r>
              <a:rPr spc="-165"/>
              <a:t> </a:t>
            </a:r>
            <a:r>
              <a:rPr spc="50"/>
              <a:t>a</a:t>
            </a:r>
            <a:r>
              <a:rPr spc="-160"/>
              <a:t> </a:t>
            </a:r>
            <a:r>
              <a:rPr spc="-20"/>
              <a:t>vehicle</a:t>
            </a:r>
            <a:r>
              <a:rPr spc="-165"/>
              <a:t> </a:t>
            </a:r>
            <a:r>
              <a:rPr spc="-5"/>
              <a:t>for</a:t>
            </a:r>
            <a:r>
              <a:rPr spc="-160"/>
              <a:t> </a:t>
            </a:r>
            <a:r>
              <a:rPr spc="50"/>
              <a:t>a</a:t>
            </a:r>
            <a:r>
              <a:rPr spc="-165"/>
              <a:t> </a:t>
            </a:r>
            <a:r>
              <a:rPr spc="10"/>
              <a:t>continuous </a:t>
            </a:r>
            <a:r>
              <a:rPr spc="15"/>
              <a:t> </a:t>
            </a:r>
            <a:r>
              <a:rPr spc="-5"/>
              <a:t>reward</a:t>
            </a:r>
            <a:r>
              <a:rPr spc="-160"/>
              <a:t> </a:t>
            </a:r>
            <a:r>
              <a:rPr spc="-5"/>
              <a:t>for</a:t>
            </a:r>
            <a:r>
              <a:rPr spc="-160"/>
              <a:t> </a:t>
            </a:r>
            <a:r>
              <a:t>the</a:t>
            </a:r>
            <a:r>
              <a:rPr spc="-160"/>
              <a:t> </a:t>
            </a:r>
            <a:r>
              <a:rPr spc="-15"/>
              <a:t>donor.</a:t>
            </a:r>
            <a:r>
              <a:rPr spc="-160"/>
              <a:t> </a:t>
            </a:r>
            <a:r>
              <a:rPr spc="-15"/>
              <a:t>Second,</a:t>
            </a:r>
            <a:r>
              <a:rPr spc="-155"/>
              <a:t> </a:t>
            </a:r>
            <a:r>
              <a:rPr spc="-35"/>
              <a:t>it</a:t>
            </a:r>
            <a:r>
              <a:rPr spc="-160"/>
              <a:t> </a:t>
            </a:r>
            <a:r>
              <a:rPr spc="20"/>
              <a:t>leads</a:t>
            </a:r>
            <a:r>
              <a:rPr spc="-160"/>
              <a:t> </a:t>
            </a:r>
            <a:r>
              <a:rPr spc="10"/>
              <a:t>to</a:t>
            </a:r>
            <a:r>
              <a:rPr spc="-160"/>
              <a:t> </a:t>
            </a:r>
            <a:r>
              <a:rPr spc="20"/>
              <a:t>numerous</a:t>
            </a:r>
            <a:r>
              <a:rPr spc="-155"/>
              <a:t> </a:t>
            </a:r>
            <a:r>
              <a:rPr spc="5"/>
              <a:t>socio-economic</a:t>
            </a:r>
            <a:r>
              <a:rPr spc="-160"/>
              <a:t> </a:t>
            </a:r>
            <a:r>
              <a:t>benefits </a:t>
            </a:r>
            <a:r>
              <a:rPr spc="-455"/>
              <a:t> </a:t>
            </a:r>
            <a:r>
              <a:rPr spc="10"/>
              <a:t>to </a:t>
            </a:r>
            <a:r>
              <a:t>the </a:t>
            </a:r>
            <a:r>
              <a:rPr spc="-5"/>
              <a:t>community </a:t>
            </a:r>
            <a:r>
              <a:rPr spc="15"/>
              <a:t>in </a:t>
            </a:r>
            <a:r>
              <a:rPr spc="-35"/>
              <a:t>general, </a:t>
            </a:r>
            <a:r>
              <a:rPr spc="-20"/>
              <a:t>particularly </a:t>
            </a:r>
            <a:r>
              <a:rPr spc="10"/>
              <a:t>to </a:t>
            </a:r>
            <a:r>
              <a:t>the </a:t>
            </a:r>
            <a:r>
              <a:rPr spc="-20"/>
              <a:t>underprivileged. </a:t>
            </a:r>
            <a:r>
              <a:t>Which </a:t>
            </a:r>
            <a:r>
              <a:rPr spc="-5"/>
              <a:t> </a:t>
            </a:r>
            <a:r>
              <a:rPr spc="20"/>
              <a:t>comes</a:t>
            </a:r>
            <a:r>
              <a:rPr spc="-165"/>
              <a:t> </a:t>
            </a:r>
            <a:r>
              <a:rPr spc="10"/>
              <a:t>to</a:t>
            </a:r>
            <a:r>
              <a:rPr spc="-160"/>
              <a:t> </a:t>
            </a:r>
            <a:r>
              <a:t>the</a:t>
            </a:r>
            <a:r>
              <a:rPr spc="-160"/>
              <a:t> </a:t>
            </a:r>
            <a:r>
              <a:rPr spc="5"/>
              <a:t>point</a:t>
            </a:r>
            <a:r>
              <a:rPr spc="-165"/>
              <a:t> </a:t>
            </a:r>
            <a:r>
              <a:rPr spc="-20"/>
              <a:t>that</a:t>
            </a:r>
            <a:r>
              <a:rPr spc="-160"/>
              <a:t> </a:t>
            </a:r>
            <a:r>
              <a:rPr spc="30"/>
              <a:t>Muslims</a:t>
            </a:r>
            <a:r>
              <a:rPr spc="-160"/>
              <a:t> </a:t>
            </a:r>
            <a:r>
              <a:rPr spc="35"/>
              <a:t>should</a:t>
            </a:r>
            <a:r>
              <a:rPr spc="-165"/>
              <a:t> </a:t>
            </a:r>
            <a:r>
              <a:rPr spc="25"/>
              <a:t>be</a:t>
            </a:r>
            <a:r>
              <a:rPr spc="-160"/>
              <a:t> </a:t>
            </a:r>
            <a:r>
              <a:rPr spc="5"/>
              <a:t>encouraged</a:t>
            </a:r>
            <a:r>
              <a:rPr spc="-160"/>
              <a:t> </a:t>
            </a:r>
            <a:r>
              <a:rPr spc="10"/>
              <a:t>to</a:t>
            </a:r>
            <a:r>
              <a:rPr spc="-160"/>
              <a:t> </a:t>
            </a:r>
            <a:r>
              <a:rPr spc="25"/>
              <a:t>be</a:t>
            </a:r>
            <a:r>
              <a:rPr spc="-165"/>
              <a:t> </a:t>
            </a:r>
            <a:r>
              <a:rPr spc="-30"/>
              <a:t>creative</a:t>
            </a:r>
            <a:r>
              <a:rPr spc="-160"/>
              <a:t> </a:t>
            </a:r>
            <a:r>
              <a:rPr spc="35"/>
              <a:t>and </a:t>
            </a:r>
            <a:r>
              <a:rPr spc="40"/>
              <a:t> </a:t>
            </a:r>
            <a:r>
              <a:t>innovative</a:t>
            </a:r>
            <a:r>
              <a:rPr spc="-160"/>
              <a:t> </a:t>
            </a:r>
            <a:r>
              <a:rPr spc="15"/>
              <a:t>in</a:t>
            </a:r>
            <a:r>
              <a:rPr spc="-160"/>
              <a:t> </a:t>
            </a:r>
            <a:r>
              <a:rPr spc="-5"/>
              <a:t>generating</a:t>
            </a:r>
            <a:r>
              <a:rPr spc="-160"/>
              <a:t> </a:t>
            </a:r>
            <a:r>
              <a:rPr spc="5"/>
              <a:t>revenues</a:t>
            </a:r>
            <a:r>
              <a:rPr spc="-160"/>
              <a:t> </a:t>
            </a:r>
            <a:r>
              <a:rPr spc="35"/>
              <a:t>and</a:t>
            </a:r>
            <a:r>
              <a:rPr spc="-155"/>
              <a:t> </a:t>
            </a:r>
            <a:r>
              <a:rPr spc="5"/>
              <a:t>providing</a:t>
            </a:r>
            <a:r>
              <a:rPr spc="-160"/>
              <a:t> </a:t>
            </a:r>
            <a:r>
              <a:rPr spc="15"/>
              <a:t>various</a:t>
            </a:r>
            <a:r>
              <a:rPr spc="-160"/>
              <a:t> </a:t>
            </a:r>
            <a:r>
              <a:rPr spc="55"/>
              <a:t>goods</a:t>
            </a:r>
            <a:r>
              <a:rPr spc="-160"/>
              <a:t> </a:t>
            </a:r>
            <a:r>
              <a:rPr spc="35"/>
              <a:t>and</a:t>
            </a:r>
            <a:r>
              <a:rPr spc="-160"/>
              <a:t> </a:t>
            </a:r>
            <a:r>
              <a:rPr spc="0"/>
              <a:t>services </a:t>
            </a:r>
            <a:r>
              <a:rPr spc="-450"/>
              <a:t> </a:t>
            </a:r>
            <a:r>
              <a:rPr spc="-5"/>
              <a:t>for</a:t>
            </a:r>
            <a:r>
              <a:rPr spc="-165"/>
              <a:t> </a:t>
            </a:r>
            <a:r>
              <a:rPr spc="25"/>
              <a:t>Muslim</a:t>
            </a:r>
            <a:r>
              <a:rPr spc="-165"/>
              <a:t> </a:t>
            </a:r>
            <a:r>
              <a:rPr spc="-5"/>
              <a:t>societies</a:t>
            </a:r>
            <a:r>
              <a:rPr spc="-165"/>
              <a:t> </a:t>
            </a:r>
            <a:r>
              <a:rPr spc="10"/>
              <a:t>through</a:t>
            </a:r>
            <a:r>
              <a:rPr spc="-165"/>
              <a:t> </a:t>
            </a:r>
            <a:r>
              <a:t>the</a:t>
            </a:r>
            <a:r>
              <a:rPr spc="-165"/>
              <a:t> </a:t>
            </a:r>
            <a:r>
              <a:t>implementation</a:t>
            </a:r>
            <a:r>
              <a:rPr spc="-165"/>
              <a:t> </a:t>
            </a:r>
            <a:r>
              <a:rPr spc="10"/>
              <a:t>of</a:t>
            </a:r>
          </a:p>
          <a:p>
            <a:pPr algn="ctr">
              <a:spcBef>
                <a:spcPts val="700"/>
              </a:spcBef>
              <a:defRPr sz="1500" spc="-45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0"/>
              <a:t>a</a:t>
            </a:r>
            <a:r>
              <a:rPr spc="35"/>
              <a:t>q</a:t>
            </a:r>
            <a:r>
              <a:rPr spc="-25"/>
              <a:t>f</a:t>
            </a:r>
            <a:r>
              <a:rPr spc="-165"/>
              <a:t> </a:t>
            </a:r>
            <a:r>
              <a:rPr spc="-40"/>
              <a:t>E</a:t>
            </a:r>
            <a:r>
              <a:rPr spc="10"/>
              <a:t>m</a:t>
            </a:r>
            <a:r>
              <a:rPr spc="30"/>
              <a:t>b</a:t>
            </a:r>
            <a:r>
              <a:rPr spc="-25"/>
              <a:t>e</a:t>
            </a:r>
            <a:r>
              <a:rPr spc="35"/>
              <a:t>dd</a:t>
            </a:r>
            <a:r>
              <a:rPr spc="-25"/>
              <a:t>e</a:t>
            </a:r>
            <a:r>
              <a:rPr spc="85"/>
              <a:t>d</a:t>
            </a:r>
            <a:r>
              <a:rPr spc="-165"/>
              <a:t> </a:t>
            </a:r>
            <a:r>
              <a:rPr spc="45"/>
              <a:t>B</a:t>
            </a:r>
            <a:r>
              <a:rPr spc="15"/>
              <a:t>u</a:t>
            </a:r>
            <a:r>
              <a:rPr spc="75"/>
              <a:t>s</a:t>
            </a:r>
            <a:r>
              <a:t>i</a:t>
            </a:r>
            <a:r>
              <a:rPr spc="20"/>
              <a:t>n</a:t>
            </a:r>
            <a:r>
              <a:rPr spc="-25"/>
              <a:t>e</a:t>
            </a:r>
            <a:r>
              <a:rPr spc="75"/>
              <a:t>ss</a:t>
            </a:r>
            <a:r>
              <a:rPr spc="-190"/>
              <a:t>.</a:t>
            </a:r>
          </a:p>
        </p:txBody>
      </p:sp>
      <p:sp>
        <p:nvSpPr>
          <p:cNvPr id="187" name="object 12"/>
          <p:cNvSpPr txBox="1">
            <a:spLocks noGrp="1"/>
          </p:cNvSpPr>
          <p:nvPr>
            <p:ph type="title"/>
          </p:nvPr>
        </p:nvSpPr>
        <p:spPr>
          <a:xfrm>
            <a:off x="2595984" y="1258113"/>
            <a:ext cx="2374901" cy="436881"/>
          </a:xfrm>
          <a:prstGeom prst="rect">
            <a:avLst/>
          </a:prstGeom>
        </p:spPr>
        <p:txBody>
          <a:bodyPr/>
          <a:lstStyle/>
          <a:p>
            <a:pPr indent="12700">
              <a:defRPr b="1" spc="-200"/>
            </a:pPr>
            <a:r>
              <a:t>WA</a:t>
            </a:r>
            <a:r>
              <a:rPr spc="-100"/>
              <a:t>Q</a:t>
            </a:r>
            <a:r>
              <a:rPr spc="-300"/>
              <a:t>F</a:t>
            </a:r>
            <a:r>
              <a:t> </a:t>
            </a:r>
            <a:r>
              <a:rPr spc="0"/>
              <a:t>IN</a:t>
            </a:r>
            <a:r>
              <a:t> </a:t>
            </a:r>
            <a:r>
              <a:rPr spc="0"/>
              <a:t>I</a:t>
            </a:r>
            <a:r>
              <a:rPr spc="100"/>
              <a:t>S</a:t>
            </a:r>
            <a:r>
              <a:t>LA</a:t>
            </a:r>
            <a:r>
              <a:rPr spc="100"/>
              <a:t>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object 2"/>
          <p:cNvGrpSpPr/>
          <p:nvPr/>
        </p:nvGrpSpPr>
        <p:grpSpPr>
          <a:xfrm>
            <a:off x="397599" y="403340"/>
            <a:ext cx="714651" cy="408090"/>
            <a:chOff x="0" y="0"/>
            <a:chExt cx="714650" cy="408088"/>
          </a:xfrm>
        </p:grpSpPr>
        <p:pic>
          <p:nvPicPr>
            <p:cNvPr id="189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1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object 4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object 5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3" name="object 6"/>
          <p:cNvSpPr/>
          <p:nvPr/>
        </p:nvSpPr>
        <p:spPr>
          <a:xfrm>
            <a:off x="1472583" y="1095998"/>
            <a:ext cx="4666866" cy="818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7" y="21600"/>
                </a:moveTo>
                <a:lnTo>
                  <a:pt x="693" y="21600"/>
                </a:lnTo>
                <a:lnTo>
                  <a:pt x="474" y="21398"/>
                </a:lnTo>
                <a:lnTo>
                  <a:pt x="284" y="20835"/>
                </a:lnTo>
                <a:lnTo>
                  <a:pt x="134" y="19977"/>
                </a:lnTo>
                <a:lnTo>
                  <a:pt x="35" y="18891"/>
                </a:lnTo>
                <a:lnTo>
                  <a:pt x="0" y="17641"/>
                </a:lnTo>
                <a:lnTo>
                  <a:pt x="0" y="3959"/>
                </a:lnTo>
                <a:lnTo>
                  <a:pt x="35" y="2709"/>
                </a:lnTo>
                <a:lnTo>
                  <a:pt x="134" y="1623"/>
                </a:lnTo>
                <a:lnTo>
                  <a:pt x="284" y="765"/>
                </a:lnTo>
                <a:lnTo>
                  <a:pt x="474" y="202"/>
                </a:lnTo>
                <a:lnTo>
                  <a:pt x="693" y="0"/>
                </a:lnTo>
                <a:lnTo>
                  <a:pt x="20907" y="0"/>
                </a:lnTo>
                <a:lnTo>
                  <a:pt x="21126" y="202"/>
                </a:lnTo>
                <a:lnTo>
                  <a:pt x="21316" y="765"/>
                </a:lnTo>
                <a:lnTo>
                  <a:pt x="21466" y="1623"/>
                </a:lnTo>
                <a:lnTo>
                  <a:pt x="21565" y="2709"/>
                </a:lnTo>
                <a:lnTo>
                  <a:pt x="21600" y="3959"/>
                </a:lnTo>
                <a:lnTo>
                  <a:pt x="21600" y="17641"/>
                </a:lnTo>
                <a:lnTo>
                  <a:pt x="21565" y="18891"/>
                </a:lnTo>
                <a:lnTo>
                  <a:pt x="21466" y="19977"/>
                </a:lnTo>
                <a:lnTo>
                  <a:pt x="21316" y="20835"/>
                </a:lnTo>
                <a:lnTo>
                  <a:pt x="21126" y="21398"/>
                </a:lnTo>
                <a:lnTo>
                  <a:pt x="20907" y="21600"/>
                </a:lnTo>
                <a:close/>
              </a:path>
            </a:pathLst>
          </a:custGeom>
          <a:solidFill>
            <a:srgbClr val="A28046">
              <a:alpha val="64709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4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554" y="2745415"/>
            <a:ext cx="7115628" cy="3986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533185"/>
            <a:ext cx="7562850" cy="316339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object 9"/>
          <p:cNvSpPr txBox="1"/>
          <p:nvPr/>
        </p:nvSpPr>
        <p:spPr>
          <a:xfrm>
            <a:off x="2498864" y="1270174"/>
            <a:ext cx="256921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700" b="1" spc="-104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</a:t>
            </a:r>
            <a:r>
              <a:rPr spc="-120"/>
              <a:t>A</a:t>
            </a:r>
            <a:r>
              <a:rPr spc="-40"/>
              <a:t>Q</a:t>
            </a:r>
            <a:r>
              <a:rPr spc="-260"/>
              <a:t>F</a:t>
            </a:r>
            <a:r>
              <a:rPr spc="-130"/>
              <a:t> </a:t>
            </a:r>
            <a:r>
              <a:t>EC</a:t>
            </a:r>
            <a:r>
              <a:rPr spc="-25"/>
              <a:t>O</a:t>
            </a:r>
            <a:r>
              <a:rPr spc="10"/>
              <a:t>N</a:t>
            </a:r>
            <a:r>
              <a:rPr spc="-25"/>
              <a:t>O</a:t>
            </a:r>
            <a:r>
              <a:rPr spc="110"/>
              <a:t>M</a:t>
            </a:r>
            <a:r>
              <a:rPr spc="-85"/>
              <a:t>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object 2"/>
          <p:cNvGrpSpPr/>
          <p:nvPr/>
        </p:nvGrpSpPr>
        <p:grpSpPr>
          <a:xfrm>
            <a:off x="397599" y="403348"/>
            <a:ext cx="714651" cy="408088"/>
            <a:chOff x="0" y="0"/>
            <a:chExt cx="714650" cy="408087"/>
          </a:xfrm>
        </p:grpSpPr>
        <p:pic>
          <p:nvPicPr>
            <p:cNvPr id="198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object 4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object 5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02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rcRect l="4659" t="4659" r="4659" b="4659"/>
          <a:stretch>
            <a:fillRect/>
          </a:stretch>
        </p:blipFill>
        <p:spPr>
          <a:xfrm>
            <a:off x="756634" y="1193833"/>
            <a:ext cx="6186914" cy="8751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ject 2"/>
          <p:cNvSpPr/>
          <p:nvPr/>
        </p:nvSpPr>
        <p:spPr>
          <a:xfrm>
            <a:off x="1472423" y="590858"/>
            <a:ext cx="6090426" cy="19067"/>
          </a:xfrm>
          <a:prstGeom prst="rect">
            <a:avLst/>
          </a:prstGeom>
          <a:solidFill>
            <a:srgbClr val="86C7E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8" name="object 3"/>
          <p:cNvGrpSpPr/>
          <p:nvPr/>
        </p:nvGrpSpPr>
        <p:grpSpPr>
          <a:xfrm>
            <a:off x="397599" y="403353"/>
            <a:ext cx="714651" cy="408088"/>
            <a:chOff x="0" y="0"/>
            <a:chExt cx="714650" cy="408087"/>
          </a:xfrm>
        </p:grpSpPr>
        <p:pic>
          <p:nvPicPr>
            <p:cNvPr id="205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70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object 5"/>
            <p:cNvSpPr/>
            <p:nvPr/>
          </p:nvSpPr>
          <p:spPr>
            <a:xfrm>
              <a:off x="119034" y="0"/>
              <a:ext cx="357326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object 6"/>
            <p:cNvSpPr/>
            <p:nvPr/>
          </p:nvSpPr>
          <p:spPr>
            <a:xfrm>
              <a:off x="357324" y="0"/>
              <a:ext cx="357327" cy="40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2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3" y="0"/>
                  </a:lnTo>
                  <a:lnTo>
                    <a:pt x="10972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4" name="object 7"/>
          <p:cNvGrpSpPr/>
          <p:nvPr/>
        </p:nvGrpSpPr>
        <p:grpSpPr>
          <a:xfrm>
            <a:off x="221715" y="2791210"/>
            <a:ext cx="7149749" cy="7149735"/>
            <a:chOff x="0" y="0"/>
            <a:chExt cx="7149747" cy="7149733"/>
          </a:xfrm>
        </p:grpSpPr>
        <p:pic>
          <p:nvPicPr>
            <p:cNvPr id="209" name="object 8" descr="object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49748" cy="7149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object 9" descr="object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8150" y="1013765"/>
              <a:ext cx="85797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object 10" descr="object 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8150" y="1366486"/>
              <a:ext cx="85797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object 11" descr="object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8150" y="1719207"/>
              <a:ext cx="85797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object 12" descr="object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67228" y="1013765"/>
              <a:ext cx="85797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object 13"/>
          <p:cNvSpPr txBox="1">
            <a:spLocks noGrp="1"/>
          </p:cNvSpPr>
          <p:nvPr>
            <p:ph type="title"/>
          </p:nvPr>
        </p:nvSpPr>
        <p:spPr>
          <a:xfrm>
            <a:off x="1178935" y="1117054"/>
            <a:ext cx="5208906" cy="1188720"/>
          </a:xfrm>
          <a:prstGeom prst="rect">
            <a:avLst/>
          </a:prstGeom>
        </p:spPr>
        <p:txBody>
          <a:bodyPr/>
          <a:lstStyle/>
          <a:p>
            <a:pPr marL="290195" marR="5080" indent="-278130" algn="ctr">
              <a:lnSpc>
                <a:spcPct val="115599"/>
              </a:lnSpc>
              <a:spcBef>
                <a:spcPts val="100"/>
              </a:spcBef>
              <a:defRPr sz="3300" b="1">
                <a:solidFill>
                  <a:srgbClr val="005C26"/>
                </a:solidFill>
              </a:defRPr>
            </a:pPr>
            <a:r>
              <a:t>PRI</a:t>
            </a:r>
            <a:r>
              <a:rPr spc="-100"/>
              <a:t>N</a:t>
            </a:r>
            <a:r>
              <a:rPr spc="-200"/>
              <a:t>C</a:t>
            </a:r>
            <a:r>
              <a:t>IP</a:t>
            </a:r>
            <a:r>
              <a:rPr spc="-200"/>
              <a:t>LE</a:t>
            </a:r>
            <a:r>
              <a:rPr spc="200"/>
              <a:t>S</a:t>
            </a:r>
            <a:r>
              <a:rPr spc="-300"/>
              <a:t> </a:t>
            </a:r>
            <a:r>
              <a:rPr spc="-200"/>
              <a:t>A</a:t>
            </a:r>
            <a:r>
              <a:t>D</a:t>
            </a:r>
            <a:r>
              <a:rPr spc="-100"/>
              <a:t>H</a:t>
            </a:r>
            <a:r>
              <a:rPr spc="-200"/>
              <a:t>E</a:t>
            </a:r>
            <a:r>
              <a:t>R</a:t>
            </a:r>
            <a:r>
              <a:rPr spc="-200"/>
              <a:t>E</a:t>
            </a:r>
            <a:r>
              <a:t>D</a:t>
            </a:r>
            <a:r>
              <a:rPr spc="-300"/>
              <a:t> T</a:t>
            </a:r>
            <a:r>
              <a:rPr spc="-100"/>
              <a:t>O</a:t>
            </a:r>
            <a:r>
              <a:rPr spc="-300"/>
              <a:t> </a:t>
            </a:r>
          </a:p>
          <a:p>
            <a:pPr marL="290195" marR="5080" indent="-278130" algn="ctr">
              <a:lnSpc>
                <a:spcPct val="115599"/>
              </a:lnSpc>
              <a:spcBef>
                <a:spcPts val="100"/>
              </a:spcBef>
              <a:defRPr sz="3300" b="1">
                <a:solidFill>
                  <a:srgbClr val="005C26"/>
                </a:solidFill>
              </a:defRPr>
            </a:pPr>
            <a:r>
              <a:t>I</a:t>
            </a:r>
            <a:r>
              <a:rPr spc="-100"/>
              <a:t>N  </a:t>
            </a:r>
            <a:r>
              <a:rPr spc="100"/>
              <a:t>M</a:t>
            </a:r>
            <a:r>
              <a:rPr spc="-200"/>
              <a:t>A</a:t>
            </a:r>
            <a:r>
              <a:rPr spc="-100"/>
              <a:t>N</a:t>
            </a:r>
            <a:r>
              <a:rPr spc="-200"/>
              <a:t>A</a:t>
            </a:r>
            <a:r>
              <a:rPr spc="-100"/>
              <a:t>G</a:t>
            </a:r>
            <a:r>
              <a:t>I</a:t>
            </a:r>
            <a:r>
              <a:rPr spc="-100"/>
              <a:t>NG</a:t>
            </a:r>
            <a:r>
              <a:rPr spc="-300"/>
              <a:t> </a:t>
            </a:r>
            <a:r>
              <a:rPr spc="-200"/>
              <a:t>WA</a:t>
            </a:r>
            <a:r>
              <a:rPr spc="-100"/>
              <a:t>Q</a:t>
            </a:r>
            <a:r>
              <a:rPr spc="-400"/>
              <a:t>F</a:t>
            </a:r>
            <a:r>
              <a:rPr spc="-300"/>
              <a:t> </a:t>
            </a:r>
            <a:r>
              <a:rPr spc="-400"/>
              <a:t>F</a:t>
            </a:r>
            <a:r>
              <a:rPr spc="-200"/>
              <a:t>U</a:t>
            </a:r>
            <a:r>
              <a:rPr spc="-100"/>
              <a:t>N</a:t>
            </a:r>
            <a:r>
              <a:t>D</a:t>
            </a:r>
            <a:r>
              <a:rPr spc="200"/>
              <a:t>S</a:t>
            </a:r>
          </a:p>
        </p:txBody>
      </p:sp>
      <p:sp>
        <p:nvSpPr>
          <p:cNvPr id="216" name="object 14"/>
          <p:cNvSpPr txBox="1"/>
          <p:nvPr/>
        </p:nvSpPr>
        <p:spPr>
          <a:xfrm>
            <a:off x="4122304" y="3078766"/>
            <a:ext cx="276225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b="1" u="sng" spc="-85"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ACCOUNTABILITY</a:t>
            </a:r>
          </a:p>
          <a:p>
            <a:pPr indent="46355">
              <a:spcBef>
                <a:spcPts val="2200"/>
              </a:spcBef>
              <a:defRPr sz="2000" spc="-9">
                <a:latin typeface="Tahoma Bold"/>
                <a:ea typeface="Tahoma Bold"/>
                <a:cs typeface="Tahoma Bold"/>
                <a:sym typeface="Tahoma Bold"/>
              </a:defRPr>
            </a:pPr>
            <a:r>
              <a:t>Professional</a:t>
            </a:r>
            <a:r>
              <a:rPr spc="-85"/>
              <a:t> </a:t>
            </a:r>
            <a:r>
              <a:rPr spc="-15"/>
              <a:t>Report</a:t>
            </a:r>
          </a:p>
        </p:txBody>
      </p:sp>
      <p:grpSp>
        <p:nvGrpSpPr>
          <p:cNvPr id="222" name="object 15"/>
          <p:cNvGrpSpPr/>
          <p:nvPr/>
        </p:nvGrpSpPr>
        <p:grpSpPr>
          <a:xfrm>
            <a:off x="435246" y="5923955"/>
            <a:ext cx="4900070" cy="2694045"/>
            <a:chOff x="0" y="0"/>
            <a:chExt cx="4900069" cy="2694043"/>
          </a:xfrm>
        </p:grpSpPr>
        <p:pic>
          <p:nvPicPr>
            <p:cNvPr id="217" name="object 16" descr="object 1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67802"/>
              <a:ext cx="85796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object 17" descr="object 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0522"/>
              <a:ext cx="85796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object 18" descr="object 1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14273" y="0"/>
              <a:ext cx="85797" cy="85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object 19" descr="object 1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14273" y="352720"/>
              <a:ext cx="85797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object 20" descr="object 2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03002" y="2608247"/>
              <a:ext cx="85797" cy="85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3" name="object 21"/>
          <p:cNvSpPr txBox="1">
            <a:spLocks noGrp="1"/>
          </p:cNvSpPr>
          <p:nvPr>
            <p:ph type="body" sz="half" idx="1"/>
          </p:nvPr>
        </p:nvSpPr>
        <p:spPr>
          <a:xfrm>
            <a:off x="404517" y="2945036"/>
            <a:ext cx="3230879" cy="6186887"/>
          </a:xfrm>
          <a:prstGeom prst="rect">
            <a:avLst/>
          </a:prstGeom>
        </p:spPr>
        <p:txBody>
          <a:bodyPr/>
          <a:lstStyle/>
          <a:p>
            <a:pPr indent="1093469">
              <a:spcBef>
                <a:spcPts val="100"/>
              </a:spcBef>
              <a:defRPr spc="-100"/>
            </a:pPr>
            <a:r>
              <a:t>AMANAH</a:t>
            </a:r>
          </a:p>
          <a:p>
            <a:pPr marR="32384" indent="1146175">
              <a:lnSpc>
                <a:spcPct val="115700"/>
              </a:lnSpc>
              <a:spcBef>
                <a:spcPts val="1900"/>
              </a:spcBef>
              <a:defRPr sz="2000" b="0" spc="-1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Belongs </a:t>
            </a:r>
            <a:r>
              <a:rPr spc="0"/>
              <a:t>to</a:t>
            </a:r>
            <a:r>
              <a:t> </a:t>
            </a:r>
            <a:r>
              <a:rPr spc="0"/>
              <a:t>Allah </a:t>
            </a:r>
            <a:r>
              <a:rPr spc="-600"/>
              <a:t> </a:t>
            </a:r>
            <a:r>
              <a:t>Public Interest  Trustee</a:t>
            </a:r>
          </a:p>
          <a:p>
            <a:pPr marL="284479" marR="1254760" indent="-272414">
              <a:lnSpc>
                <a:spcPct val="116198"/>
              </a:lnSpc>
              <a:defRPr sz="2100" b="0"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  <a:p>
            <a:pPr marL="284479" marR="1254760" indent="-272414">
              <a:lnSpc>
                <a:spcPct val="116198"/>
              </a:lnSpc>
              <a:defRPr u="sng" spc="100">
                <a:uFill>
                  <a:solidFill>
                    <a:srgbClr val="000000"/>
                  </a:solidFill>
                </a:uFill>
              </a:defRPr>
            </a:pPr>
            <a:r>
              <a:t>M</a:t>
            </a:r>
            <a:r>
              <a:rPr spc="-200"/>
              <a:t>A</a:t>
            </a:r>
            <a:r>
              <a:rPr spc="-100"/>
              <a:t>Q</a:t>
            </a:r>
            <a:r>
              <a:rPr spc="-200"/>
              <a:t>A</a:t>
            </a:r>
            <a:r>
              <a:t>S</a:t>
            </a:r>
            <a:r>
              <a:rPr spc="0"/>
              <a:t>ID</a:t>
            </a:r>
            <a:endParaRPr spc="20"/>
          </a:p>
          <a:p>
            <a:pPr marL="284479" marR="1254760" indent="-272414">
              <a:lnSpc>
                <a:spcPct val="116198"/>
              </a:lnSpc>
              <a:defRPr u="sng" spc="-100">
                <a:uFill>
                  <a:solidFill>
                    <a:srgbClr val="000000"/>
                  </a:solidFill>
                </a:uFill>
              </a:defRPr>
            </a:pPr>
            <a:r>
              <a:t>SYARIAH</a:t>
            </a:r>
          </a:p>
          <a:p>
            <a:pPr marR="1404619" indent="271779">
              <a:lnSpc>
                <a:spcPct val="115700"/>
              </a:lnSpc>
              <a:spcBef>
                <a:spcPts val="1600"/>
              </a:spcBef>
              <a:defRPr sz="2000" b="0" spc="-1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Riba' </a:t>
            </a:r>
            <a:r>
              <a:rPr spc="0"/>
              <a:t>free  </a:t>
            </a:r>
            <a:r>
              <a:rPr spc="-200"/>
              <a:t>R</a:t>
            </a:r>
            <a:r>
              <a:rPr spc="0"/>
              <a:t>i</a:t>
            </a:r>
            <a:r>
              <a:t>s</a:t>
            </a:r>
            <a:r>
              <a:rPr spc="0"/>
              <a:t>k</a:t>
            </a:r>
            <a:r>
              <a:t> s</a:t>
            </a:r>
            <a:r>
              <a:rPr spc="0"/>
              <a:t>harin</a:t>
            </a:r>
            <a:r>
              <a:t>g  </a:t>
            </a:r>
            <a:r>
              <a:rPr spc="0"/>
              <a:t>principles</a:t>
            </a:r>
          </a:p>
          <a:p>
            <a:pPr>
              <a:defRPr sz="3300" b="0">
                <a:latin typeface="Tahoma Bold"/>
                <a:ea typeface="Tahoma Bold"/>
                <a:cs typeface="Tahoma Bold"/>
                <a:sym typeface="Tahoma Bold"/>
              </a:defRPr>
            </a:pPr>
            <a:endParaRPr spc="0"/>
          </a:p>
          <a:p>
            <a:pPr indent="686434">
              <a:defRPr u="sng" spc="-100">
                <a:uFill>
                  <a:solidFill>
                    <a:srgbClr val="000000"/>
                  </a:solidFill>
                </a:uFill>
              </a:defRPr>
            </a:pPr>
            <a:r>
              <a:t>TRANSPARENCY</a:t>
            </a:r>
          </a:p>
          <a:p>
            <a:pPr marR="420369" indent="1273810">
              <a:lnSpc>
                <a:spcPct val="115700"/>
              </a:lnSpc>
              <a:spcBef>
                <a:spcPts val="1000"/>
              </a:spcBef>
              <a:defRPr sz="2000" b="0" spc="-10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Real </a:t>
            </a:r>
            <a:r>
              <a:rPr spc="0"/>
              <a:t>time  information</a:t>
            </a:r>
          </a:p>
        </p:txBody>
      </p:sp>
      <p:pic>
        <p:nvPicPr>
          <p:cNvPr id="224" name="object 22" descr="object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1656" y="8532204"/>
            <a:ext cx="85797" cy="8579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object 23"/>
          <p:cNvSpPr txBox="1"/>
          <p:nvPr/>
        </p:nvSpPr>
        <p:spPr>
          <a:xfrm>
            <a:off x="3996537" y="5079146"/>
            <a:ext cx="3398521" cy="387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67739">
              <a:spcBef>
                <a:spcPts val="100"/>
              </a:spcBef>
              <a:defRPr sz="2800" b="1" u="sng" spc="-35"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PROFESSIONAL</a:t>
            </a:r>
          </a:p>
          <a:p>
            <a:pPr marR="416559" indent="1494155">
              <a:lnSpc>
                <a:spcPct val="115700"/>
              </a:lnSpc>
              <a:spcBef>
                <a:spcPts val="1800"/>
              </a:spcBef>
              <a:defRPr sz="2000" spc="-17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S</a:t>
            </a:r>
            <a:r>
              <a:rPr spc="45"/>
              <a:t>O</a:t>
            </a:r>
            <a:r>
              <a:rPr spc="-60"/>
              <a:t>P</a:t>
            </a:r>
            <a:r>
              <a:rPr spc="-70"/>
              <a:t> </a:t>
            </a:r>
            <a:r>
              <a:rPr spc="0"/>
              <a:t>d</a:t>
            </a:r>
            <a:r>
              <a:rPr spc="35"/>
              <a:t>r</a:t>
            </a:r>
            <a:r>
              <a:rPr spc="0"/>
              <a:t>i</a:t>
            </a:r>
            <a:r>
              <a:rPr spc="-25"/>
              <a:t>v</a:t>
            </a:r>
            <a:r>
              <a:rPr spc="-15"/>
              <a:t>e</a:t>
            </a:r>
            <a:r>
              <a:rPr spc="19"/>
              <a:t>n  </a:t>
            </a:r>
            <a:r>
              <a:rPr spc="9"/>
              <a:t>Audited </a:t>
            </a:r>
            <a:r>
              <a:rPr spc="15"/>
              <a:t> </a:t>
            </a:r>
            <a:r>
              <a:rPr spc="4"/>
              <a:t>corporate </a:t>
            </a:r>
            <a:r>
              <a:rPr spc="9"/>
              <a:t> </a:t>
            </a:r>
            <a:r>
              <a:rPr spc="-135"/>
              <a:t>g</a:t>
            </a:r>
            <a:r>
              <a:rPr spc="-4"/>
              <a:t>o</a:t>
            </a:r>
            <a:r>
              <a:rPr spc="-25"/>
              <a:t>v</a:t>
            </a:r>
            <a:r>
              <a:rPr spc="-15"/>
              <a:t>e</a:t>
            </a:r>
            <a:r>
              <a:rPr spc="35"/>
              <a:t>r</a:t>
            </a:r>
            <a:r>
              <a:rPr spc="30"/>
              <a:t>n</a:t>
            </a:r>
            <a:r>
              <a:rPr spc="4"/>
              <a:t>a</a:t>
            </a:r>
            <a:r>
              <a:rPr spc="30"/>
              <a:t>n</a:t>
            </a:r>
            <a:r>
              <a:rPr spc="-35"/>
              <a:t>c</a:t>
            </a:r>
            <a:r>
              <a:rPr spc="-9"/>
              <a:t>e</a:t>
            </a:r>
          </a:p>
          <a:p>
            <a:pPr>
              <a:defRPr sz="2700">
                <a:latin typeface="Tahoma"/>
                <a:ea typeface="Tahoma"/>
                <a:cs typeface="Tahoma"/>
                <a:sym typeface="Tahoma"/>
              </a:defRPr>
            </a:pPr>
            <a:endParaRPr spc="-9"/>
          </a:p>
          <a:p>
            <a:pPr indent="12700">
              <a:spcBef>
                <a:spcPts val="1700"/>
              </a:spcBef>
              <a:defRPr sz="2800" b="1" u="sng" spc="-60">
                <a:uFill>
                  <a:solidFill>
                    <a:srgbClr val="00000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DIGITALIZATION</a:t>
            </a:r>
          </a:p>
          <a:p>
            <a:pPr marR="1552575" indent="335279">
              <a:lnSpc>
                <a:spcPct val="115700"/>
              </a:lnSpc>
              <a:spcBef>
                <a:spcPts val="1000"/>
              </a:spcBef>
              <a:defRPr sz="2000" spc="-310">
                <a:latin typeface="Tahoma Bold"/>
                <a:ea typeface="Tahoma Bold"/>
                <a:cs typeface="Tahoma Bold"/>
                <a:sym typeface="Tahoma Bold"/>
              </a:defRPr>
            </a:pPr>
            <a:r>
              <a:t>I</a:t>
            </a:r>
            <a:r>
              <a:rPr spc="-70"/>
              <a:t>T </a:t>
            </a:r>
            <a:r>
              <a:rPr spc="-65"/>
              <a:t>&amp;</a:t>
            </a:r>
            <a:r>
              <a:rPr spc="-70"/>
              <a:t> </a:t>
            </a:r>
            <a:r>
              <a:rPr spc="95"/>
              <a:t>M</a:t>
            </a:r>
            <a:r>
              <a:rPr spc="0"/>
              <a:t>ob</a:t>
            </a:r>
            <a:r>
              <a:rPr spc="4"/>
              <a:t>il</a:t>
            </a:r>
            <a:r>
              <a:rPr spc="-4"/>
              <a:t>e  Apps</a:t>
            </a:r>
            <a:r>
              <a:rPr spc="-140"/>
              <a:t> </a:t>
            </a:r>
            <a:r>
              <a:rPr spc="4"/>
              <a:t>driven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object 2"/>
          <p:cNvGrpSpPr/>
          <p:nvPr/>
        </p:nvGrpSpPr>
        <p:grpSpPr>
          <a:xfrm>
            <a:off x="397599" y="403346"/>
            <a:ext cx="714651" cy="408085"/>
            <a:chOff x="0" y="0"/>
            <a:chExt cx="714650" cy="408084"/>
          </a:xfrm>
        </p:grpSpPr>
        <p:pic>
          <p:nvPicPr>
            <p:cNvPr id="227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467"/>
              <a:ext cx="238292" cy="206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object 4"/>
            <p:cNvSpPr/>
            <p:nvPr/>
          </p:nvSpPr>
          <p:spPr>
            <a:xfrm>
              <a:off x="119034" y="0"/>
              <a:ext cx="357326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9" y="21600"/>
                  </a:moveTo>
                  <a:lnTo>
                    <a:pt x="10800" y="21600"/>
                  </a:lnTo>
                  <a:lnTo>
                    <a:pt x="4932" y="12684"/>
                  </a:lnTo>
                  <a:lnTo>
                    <a:pt x="2426" y="8878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3157" y="3310"/>
                  </a:lnTo>
                  <a:lnTo>
                    <a:pt x="18004" y="10664"/>
                  </a:lnTo>
                  <a:lnTo>
                    <a:pt x="19336" y="12684"/>
                  </a:lnTo>
                  <a:lnTo>
                    <a:pt x="21600" y="16138"/>
                  </a:lnTo>
                  <a:lnTo>
                    <a:pt x="18009" y="21600"/>
                  </a:lnTo>
                  <a:close/>
                </a:path>
              </a:pathLst>
            </a:custGeom>
            <a:solidFill>
              <a:srgbClr val="D1AB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object 5"/>
            <p:cNvSpPr/>
            <p:nvPr/>
          </p:nvSpPr>
          <p:spPr>
            <a:xfrm>
              <a:off x="357324" y="0"/>
              <a:ext cx="357327" cy="40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96" y="21600"/>
                  </a:moveTo>
                  <a:lnTo>
                    <a:pt x="10800" y="21600"/>
                  </a:lnTo>
                  <a:lnTo>
                    <a:pt x="7195" y="16138"/>
                  </a:lnTo>
                  <a:lnTo>
                    <a:pt x="7206" y="16121"/>
                  </a:lnTo>
                  <a:lnTo>
                    <a:pt x="3607" y="10664"/>
                  </a:lnTo>
                  <a:lnTo>
                    <a:pt x="0" y="5201"/>
                  </a:lnTo>
                  <a:lnTo>
                    <a:pt x="3432" y="0"/>
                  </a:lnTo>
                  <a:lnTo>
                    <a:pt x="10973" y="0"/>
                  </a:lnTo>
                  <a:lnTo>
                    <a:pt x="12983" y="3047"/>
                  </a:lnTo>
                  <a:lnTo>
                    <a:pt x="13003" y="3047"/>
                  </a:lnTo>
                  <a:lnTo>
                    <a:pt x="19161" y="12414"/>
                  </a:lnTo>
                  <a:lnTo>
                    <a:pt x="19151" y="12419"/>
                  </a:lnTo>
                  <a:lnTo>
                    <a:pt x="21600" y="16138"/>
                  </a:lnTo>
                  <a:lnTo>
                    <a:pt x="17996" y="21600"/>
                  </a:lnTo>
                  <a:close/>
                </a:path>
              </a:pathLst>
            </a:custGeom>
            <a:solidFill>
              <a:srgbClr val="005C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31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818" y="6146429"/>
            <a:ext cx="6646905" cy="4255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object 7" descr="object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786" y="1158588"/>
            <a:ext cx="6900665" cy="4709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</Words>
  <Application>Microsoft Office PowerPoint</Application>
  <PresentationFormat>Custom</PresentationFormat>
  <Paragraphs>251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Tahoma</vt:lpstr>
      <vt:lpstr>Tahoma Bold</vt:lpstr>
      <vt:lpstr>Times New Roman</vt:lpstr>
      <vt:lpstr>Trebuchet MS</vt:lpstr>
      <vt:lpstr>Verdana</vt:lpstr>
      <vt:lpstr>Office Theme</vt:lpstr>
      <vt:lpstr>PowerPoint Presentation</vt:lpstr>
      <vt:lpstr>DAU QUOTE</vt:lpstr>
      <vt:lpstr>CONTENT</vt:lpstr>
      <vt:lpstr>1 Introduction</vt:lpstr>
      <vt:lpstr>WAQF IN ISLAM</vt:lpstr>
      <vt:lpstr>PowerPoint Presentation</vt:lpstr>
      <vt:lpstr>PowerPoint Presentation</vt:lpstr>
      <vt:lpstr>PRINCIPLES ADHERED TO  IN  MANAGING WAQF FUNDS</vt:lpstr>
      <vt:lpstr>PowerPoint Presentation</vt:lpstr>
      <vt:lpstr>PowerPoint Presentation</vt:lpstr>
      <vt:lpstr>WAQAFA INTERNATIONAL</vt:lpstr>
      <vt:lpstr>ABOUT US</vt:lpstr>
      <vt:lpstr>VISION &amp; MISSION</vt:lpstr>
      <vt:lpstr>KEY PERSON</vt:lpstr>
      <vt:lpstr>CORE BUSINESS</vt:lpstr>
      <vt:lpstr>DIVISIONS OF WAQAFA (BWi)</vt:lpstr>
      <vt:lpstr>Empowered by  BWi System</vt:lpstr>
      <vt:lpstr>PROFIT DISTRIBUTION</vt:lpstr>
      <vt:lpstr>PROFIT DISTRIBUTIONS</vt:lpstr>
      <vt:lpstr>BUSINESS VENTURES</vt:lpstr>
      <vt:lpstr>BUSINESS VENTURES</vt:lpstr>
      <vt:lpstr>BUSINESS VENTURES</vt:lpstr>
      <vt:lpstr>NEW PROJECT VENTURES</vt:lpstr>
      <vt:lpstr>NEW PROJECT VENTURES</vt:lpstr>
      <vt:lpstr>NEW PROJECT VENTURES</vt:lpstr>
      <vt:lpstr>NEW PROJECT VENTURES</vt:lpstr>
      <vt:lpstr>NEW PROJECT VENTURES</vt:lpstr>
      <vt:lpstr>PowerPoint Presentation</vt:lpstr>
      <vt:lpstr>PowerPoint Presentation</vt:lpstr>
      <vt:lpstr>Lists of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COMPANY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1</dc:creator>
  <cp:lastModifiedBy>LENOVO</cp:lastModifiedBy>
  <cp:revision>2</cp:revision>
  <dcterms:modified xsi:type="dcterms:W3CDTF">2021-11-11T04:41:59Z</dcterms:modified>
</cp:coreProperties>
</file>